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handoutMasterIdLst>
    <p:handoutMasterId r:id="rId23"/>
  </p:handoutMasterIdLst>
  <p:sldIdLst>
    <p:sldId id="272" r:id="rId2"/>
    <p:sldId id="257" r:id="rId3"/>
    <p:sldId id="258" r:id="rId4"/>
    <p:sldId id="293" r:id="rId5"/>
    <p:sldId id="285" r:id="rId6"/>
    <p:sldId id="280" r:id="rId7"/>
    <p:sldId id="281" r:id="rId8"/>
    <p:sldId id="282" r:id="rId9"/>
    <p:sldId id="259" r:id="rId10"/>
    <p:sldId id="278" r:id="rId11"/>
    <p:sldId id="279" r:id="rId12"/>
    <p:sldId id="286" r:id="rId13"/>
    <p:sldId id="287" r:id="rId14"/>
    <p:sldId id="268" r:id="rId15"/>
    <p:sldId id="289" r:id="rId16"/>
    <p:sldId id="290" r:id="rId17"/>
    <p:sldId id="288" r:id="rId18"/>
    <p:sldId id="292" r:id="rId19"/>
    <p:sldId id="270" r:id="rId20"/>
    <p:sldId id="294" r:id="rId21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E1EA"/>
    <a:srgbClr val="FFFFFF"/>
    <a:srgbClr val="0000FF"/>
    <a:srgbClr val="644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35" autoAdjust="0"/>
    <p:restoredTop sz="94713" autoAdjust="0"/>
  </p:normalViewPr>
  <p:slideViewPr>
    <p:cSldViewPr>
      <p:cViewPr>
        <p:scale>
          <a:sx n="100" d="100"/>
          <a:sy n="100" d="100"/>
        </p:scale>
        <p:origin x="-2256" y="-3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294D909-5B2C-4B65-BB05-8AE2122B467D}" type="datetimeFigureOut">
              <a:rPr lang="en-US" smtClean="0"/>
              <a:pPr/>
              <a:t>8/14/2020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A4A9EEF-C072-4ADF-A6EF-1E3359878AC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660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773DF47-123C-4453-BD82-68036ED147DD}" type="datetimeFigureOut">
              <a:rPr lang="en-US" smtClean="0"/>
              <a:pPr/>
              <a:t>8/14/2020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EA4F73A-DB5A-41F8-8C75-7C3FFD893D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8512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4F73A-DB5A-41F8-8C75-7C3FFD893D02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4F73A-DB5A-41F8-8C75-7C3FFD893D02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E6F83-B4F6-4793-B80F-EA91CB652B1B}" type="datetime1">
              <a:rPr lang="en-US" smtClean="0"/>
              <a:t>8/14/2020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132B7-26A4-4374-98A0-1A5DA23F94DE}" type="datetime1">
              <a:rPr lang="en-US" smtClean="0"/>
              <a:t>8/14/2020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C3591-819E-4E81-9FC5-2EC088F7C0BB}" type="datetime1">
              <a:rPr lang="en-US" smtClean="0"/>
              <a:t>8/14/2020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4FBCB-22AF-41D6-B1B6-EBEBDE49D1EC}" type="datetime1">
              <a:rPr lang="en-US" smtClean="0"/>
              <a:t>8/14/2020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3C1D3-1AE0-4C7C-9186-0704B628AE23}" type="datetime1">
              <a:rPr lang="en-US" smtClean="0"/>
              <a:t>8/14/2020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01BCA-E213-49E4-8A31-412C9654E532}" type="datetime1">
              <a:rPr lang="en-US" smtClean="0"/>
              <a:t>8/14/2020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B15F2-5B34-4E3E-B003-BCCB468BA73C}" type="datetime1">
              <a:rPr lang="en-US" smtClean="0"/>
              <a:t>8/14/2020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52381-31DF-4596-8210-EF9213B88C6B}" type="datetime1">
              <a:rPr lang="en-US" smtClean="0"/>
              <a:t>8/14/2020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05844-D05F-43CE-BC5B-B8061B942E6A}" type="datetime1">
              <a:rPr lang="en-US" smtClean="0"/>
              <a:t>8/14/2020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1B95B-F61B-41A1-9ED9-9F3010D88076}" type="datetime1">
              <a:rPr lang="en-US" smtClean="0"/>
              <a:t>8/14/2020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0840D-CACB-41A3-B713-7CF04371B265}" type="datetime1">
              <a:rPr lang="en-US" smtClean="0"/>
              <a:t>8/14/2020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F77CD5D-9124-4B23-8F06-60E622775BEB}" type="datetime1">
              <a:rPr lang="en-US" smtClean="0"/>
              <a:t>8/14/2020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mailto:ihec@rgcb.res.in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hr.gov.in/" TargetMode="External"/><Relationship Id="rId7" Type="http://schemas.openxmlformats.org/officeDocument/2006/relationships/image" Target="../media/image3.jpeg"/><Relationship Id="rId2" Type="http://schemas.openxmlformats.org/officeDocument/2006/relationships/hyperlink" Target="https://cdsco.gov.in/opencms/opencms/en/Home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hyperlink" Target="http://ferci.org/" TargetMode="External"/><Relationship Id="rId4" Type="http://schemas.openxmlformats.org/officeDocument/2006/relationships/hyperlink" Target="https://www.icmr.nic.in/sites/default/files/guidelines/ICMR_Ethical_Guidelines_2017.pd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mailto:ihec@rgcb.res.in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371600"/>
            <a:ext cx="8153400" cy="1470025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Proposal Submission &amp; </a:t>
            </a:r>
            <a:br>
              <a:rPr lang="en-US" sz="4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Review Procedures 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2971800"/>
            <a:ext cx="7924800" cy="3124200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 Handbook for RGCB Investigators</a:t>
            </a:r>
          </a:p>
          <a:p>
            <a:pPr algn="ctr"/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Version 02      				  Date: </a:t>
            </a:r>
            <a:r>
              <a:rPr lang="en-US" sz="2400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June </a:t>
            </a:r>
            <a:r>
              <a:rPr lang="en-US" sz="2400" i="1" smtClean="0"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en-US" sz="2400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,2020 </a:t>
            </a:r>
            <a:endParaRPr lang="en-US" sz="2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183501"/>
            <a:ext cx="685799" cy="7308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776" y="173976"/>
            <a:ext cx="740424" cy="7404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5300" y="446412"/>
            <a:ext cx="7851648" cy="457200"/>
          </a:xfrm>
        </p:spPr>
        <p:txBody>
          <a:bodyPr>
            <a:noAutofit/>
          </a:bodyPr>
          <a:lstStyle/>
          <a:p>
            <a:pPr algn="ctr"/>
            <a:r>
              <a:rPr lang="en-US" sz="4400" u="sng" dirty="0" smtClean="0">
                <a:latin typeface="Times New Roman" pitchFamily="18" charset="0"/>
                <a:cs typeface="Times New Roman" pitchFamily="18" charset="0"/>
              </a:rPr>
              <a:t>Type of Applications</a:t>
            </a:r>
            <a:endParaRPr lang="en-US" sz="44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219200"/>
            <a:ext cx="7854696" cy="4953000"/>
          </a:xfrm>
        </p:spPr>
        <p:txBody>
          <a:bodyPr/>
          <a:lstStyle/>
          <a:p>
            <a:pPr algn="l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	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7446337"/>
              </p:ext>
            </p:extLst>
          </p:nvPr>
        </p:nvGraphicFramePr>
        <p:xfrm>
          <a:off x="381000" y="1143000"/>
          <a:ext cx="84582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3580"/>
                <a:gridCol w="3181525"/>
                <a:gridCol w="4423095"/>
              </a:tblGrid>
              <a:tr h="462643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Sl</a:t>
                      </a:r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 No</a:t>
                      </a:r>
                      <a:endParaRPr lang="en-GB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Type of applications</a:t>
                      </a:r>
                      <a:endParaRPr lang="en-GB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Category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to apply</a:t>
                      </a:r>
                      <a:endParaRPr lang="en-GB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10986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GB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New proposals/initial review</a:t>
                      </a:r>
                      <a:endParaRPr lang="en-GB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All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the research proposals involving human subjects has to undergo IHEC approval</a:t>
                      </a:r>
                      <a:endParaRPr lang="en-GB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79714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GB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Resubmission  of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the proposals with major/minor amendments</a:t>
                      </a:r>
                      <a:endParaRPr lang="en-GB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All the research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proposals which requires significant/minor modifications after the initial full committee review</a:t>
                      </a:r>
                      <a:endParaRPr lang="en-GB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79714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GB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Continuing review/progress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report</a:t>
                      </a:r>
                      <a:endParaRPr lang="en-GB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All the ongoing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research proposals has to be reviewed once a year to evaluate the progress of the study</a:t>
                      </a:r>
                      <a:endParaRPr lang="en-GB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79714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GB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Completion of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the study</a:t>
                      </a:r>
                      <a:endParaRPr lang="en-GB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After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the completion of the study, final report has to be submitted by the PI’s for reviewing.</a:t>
                      </a:r>
                      <a:endParaRPr lang="en-GB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73629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GB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Special request</a:t>
                      </a:r>
                    </a:p>
                    <a:p>
                      <a:endParaRPr lang="en-GB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Any minor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changes (title change or collaborator change) in the previously approved study has to be resubmitted with supporting documents.</a:t>
                      </a:r>
                      <a:endParaRPr lang="en-GB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85725"/>
            <a:ext cx="685799" cy="7308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776" y="76200"/>
            <a:ext cx="740424" cy="7404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52400"/>
            <a:ext cx="7851648" cy="762000"/>
          </a:xfrm>
        </p:spPr>
        <p:txBody>
          <a:bodyPr>
            <a:normAutofit/>
          </a:bodyPr>
          <a:lstStyle/>
          <a:p>
            <a:pPr algn="ctr"/>
            <a:r>
              <a:rPr lang="en-US" sz="4400" u="sng" dirty="0" smtClean="0">
                <a:latin typeface="Times New Roman" pitchFamily="18" charset="0"/>
                <a:cs typeface="Times New Roman" pitchFamily="18" charset="0"/>
              </a:rPr>
              <a:t>Application packages</a:t>
            </a:r>
            <a:endParaRPr lang="en-US" sz="44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914400"/>
            <a:ext cx="8007096" cy="5334000"/>
          </a:xfrm>
        </p:spPr>
        <p:txBody>
          <a:bodyPr>
            <a:normAutofit/>
          </a:bodyPr>
          <a:lstStyle/>
          <a:p>
            <a:pPr algn="l"/>
            <a:endParaRPr lang="en-US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3300" b="1" u="sng" dirty="0" smtClean="0">
                <a:latin typeface="Times New Roman" pitchFamily="18" charset="0"/>
                <a:cs typeface="Times New Roman" pitchFamily="18" charset="0"/>
              </a:rPr>
              <a:t>Mandatory documents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Covering letter to the Member Secretary/Chairperson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Project submission application form duly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filled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Protocol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summary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Duty delegation log of the study team</a:t>
            </a:r>
          </a:p>
          <a:p>
            <a:pPr marL="228600" indent="-228600" algn="l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Informed consent document (ICD) in English, Malayalam and any other local language as applicable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Sanction letter from the head of the institution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Brief curriculum vitae of all the study members</a:t>
            </a:r>
          </a:p>
          <a:p>
            <a:pPr algn="l">
              <a:buFont typeface="Wingdings" pitchFamily="2" charset="2"/>
              <a:buChar char="Ø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Ø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183501"/>
            <a:ext cx="685799" cy="7308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776" y="173976"/>
            <a:ext cx="740424" cy="7404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52400"/>
            <a:ext cx="7851648" cy="533400"/>
          </a:xfrm>
        </p:spPr>
        <p:txBody>
          <a:bodyPr>
            <a:normAutofit fontScale="90000"/>
          </a:bodyPr>
          <a:lstStyle/>
          <a:p>
            <a:pPr algn="l"/>
            <a:r>
              <a:rPr lang="en-US" sz="4400" i="1" dirty="0" smtClean="0">
                <a:latin typeface="Times New Roman" pitchFamily="18" charset="0"/>
                <a:cs typeface="Times New Roman" pitchFamily="18" charset="0"/>
              </a:rPr>
              <a:t>Continued…</a:t>
            </a:r>
            <a:endParaRPr lang="en-GB" sz="4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838200"/>
            <a:ext cx="8534400" cy="5029200"/>
          </a:xfrm>
        </p:spPr>
        <p:txBody>
          <a:bodyPr>
            <a:normAutofit/>
          </a:bodyPr>
          <a:lstStyle/>
          <a:p>
            <a:pPr algn="l"/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Supporting documents (if applicable)</a:t>
            </a:r>
          </a:p>
          <a:p>
            <a:pPr algn="l"/>
            <a:endParaRPr lang="en-US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Ethical committee clearance letter from collaborating centers 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Informed consent waiver form 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MOU from the collaborating centers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Institutional stem cell research committee approval</a:t>
            </a:r>
          </a:p>
          <a:p>
            <a:pPr algn="l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Ø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Ø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Ø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183501"/>
            <a:ext cx="685799" cy="7308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776" y="173976"/>
            <a:ext cx="740424" cy="7404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0"/>
            <a:ext cx="8305800" cy="609600"/>
          </a:xfrm>
        </p:spPr>
        <p:txBody>
          <a:bodyPr>
            <a:noAutofit/>
          </a:bodyPr>
          <a:lstStyle/>
          <a:p>
            <a:pPr algn="ctr"/>
            <a:r>
              <a:rPr lang="en-US" sz="4000" u="sng" dirty="0" smtClean="0">
                <a:latin typeface="Times New Roman" pitchFamily="18" charset="0"/>
                <a:cs typeface="Times New Roman" pitchFamily="18" charset="0"/>
              </a:rPr>
              <a:t>Application Packages</a:t>
            </a:r>
            <a:endParaRPr lang="en-GB" sz="4000" u="sng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5685068"/>
              </p:ext>
            </p:extLst>
          </p:nvPr>
        </p:nvGraphicFramePr>
        <p:xfrm>
          <a:off x="152400" y="914401"/>
          <a:ext cx="8839200" cy="60669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/>
                <a:gridCol w="2362200"/>
                <a:gridCol w="4572000"/>
              </a:tblGrid>
              <a:tr h="854851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Type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of Applications</a:t>
                      </a:r>
                      <a:endParaRPr lang="en-GB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Mandatory documents</a:t>
                      </a:r>
                      <a:endParaRPr lang="en-GB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Supporting documents</a:t>
                      </a:r>
                      <a:endParaRPr lang="en-GB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040748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Resubmission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proposals (with major or minor amendments)</a:t>
                      </a:r>
                      <a:endParaRPr lang="en-GB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/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Covering letter to the Member Secretary/ Chairperson</a:t>
                      </a:r>
                    </a:p>
                    <a:p>
                      <a:endParaRPr lang="en-GB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List of point wise reply to the RGCB IHEC letter of comments (proposal amendment request form).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Supporting documents (Revised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version of protocol, ICD, case record forms etc.,) wherever applicable with changes made to the documents highlighted</a:t>
                      </a:r>
                      <a:endParaRPr lang="en-GB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44780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Continuing review</a:t>
                      </a:r>
                      <a:endParaRPr lang="en-GB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Continuing review application form duly filled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Supporting documents wherever applicable</a:t>
                      </a:r>
                      <a:endParaRPr lang="en-GB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3820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Completion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report</a:t>
                      </a:r>
                      <a:endParaRPr lang="en-GB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In case of multi centric studies, site specific final report to be submitted</a:t>
                      </a:r>
                      <a:endParaRPr lang="en-GB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Special requests</a:t>
                      </a:r>
                      <a:endParaRPr lang="en-GB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Proposal amendment form with supporting documents</a:t>
                      </a:r>
                      <a:endParaRPr lang="en-GB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85725"/>
            <a:ext cx="685799" cy="7308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776" y="76200"/>
            <a:ext cx="740424" cy="74042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04801"/>
            <a:ext cx="7772400" cy="457199"/>
          </a:xfrm>
        </p:spPr>
        <p:txBody>
          <a:bodyPr>
            <a:noAutofit/>
          </a:bodyPr>
          <a:lstStyle/>
          <a:p>
            <a:pPr algn="ctr"/>
            <a:r>
              <a:rPr lang="en-US" sz="4400" u="sng" dirty="0" smtClean="0">
                <a:latin typeface="Times New Roman" pitchFamily="18" charset="0"/>
                <a:cs typeface="Times New Roman" pitchFamily="18" charset="0"/>
              </a:rPr>
              <a:t>Submission Procedure</a:t>
            </a:r>
            <a:endParaRPr lang="en-US" sz="44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990600"/>
            <a:ext cx="8077200" cy="54864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 be submitted year around or 30 days prior to the EC meeting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438400" y="1600200"/>
            <a:ext cx="3886200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Submit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hard copies (one original and 4 copies) of the research proposal &amp; </a:t>
            </a:r>
          </a:p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 soft copy to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2"/>
              </a:rPr>
              <a:t>ihec@rgcb.res.in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 rot="5400000">
            <a:off x="4039394" y="2818606"/>
            <a:ext cx="304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2362200" y="3048000"/>
            <a:ext cx="41148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Verification of the submission package at the IHEC office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rot="5400000">
            <a:off x="4039394" y="4037806"/>
            <a:ext cx="304006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5"/>
          <p:cNvSpPr/>
          <p:nvPr/>
        </p:nvSpPr>
        <p:spPr>
          <a:xfrm>
            <a:off x="2590800" y="4267200"/>
            <a:ext cx="34290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Stamping &amp; assigning IHEC protocol ID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rot="5400000">
            <a:off x="4039394" y="5180806"/>
            <a:ext cx="304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2819400" y="5410200"/>
            <a:ext cx="32004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Acknowledgment of the submission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183501"/>
            <a:ext cx="685799" cy="73089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776" y="173976"/>
            <a:ext cx="740424" cy="7404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228600"/>
            <a:ext cx="7851648" cy="457200"/>
          </a:xfrm>
        </p:spPr>
        <p:txBody>
          <a:bodyPr>
            <a:noAutofit/>
          </a:bodyPr>
          <a:lstStyle/>
          <a:p>
            <a:pPr algn="ctr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Handling of Applications</a:t>
            </a:r>
            <a:endParaRPr lang="en-GB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post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762000"/>
            <a:ext cx="8077200" cy="6096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183501"/>
            <a:ext cx="685799" cy="7308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776" y="173976"/>
            <a:ext cx="740424" cy="7404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52400"/>
            <a:ext cx="7851648" cy="579119"/>
          </a:xfrm>
        </p:spPr>
        <p:txBody>
          <a:bodyPr>
            <a:noAutofit/>
          </a:bodyPr>
          <a:lstStyle/>
          <a:p>
            <a:pPr algn="ctr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Handling of Applications</a:t>
            </a:r>
            <a:endParaRPr lang="en-GB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183501"/>
            <a:ext cx="685799" cy="7308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776" y="173976"/>
            <a:ext cx="740424" cy="74042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857251"/>
            <a:ext cx="6574776" cy="579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52400"/>
            <a:ext cx="79248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 </a:t>
            </a:r>
            <a:r>
              <a:rPr lang="en-US" sz="4900" dirty="0" smtClean="0">
                <a:latin typeface="Times New Roman" pitchFamily="18" charset="0"/>
                <a:cs typeface="Times New Roman" pitchFamily="18" charset="0"/>
              </a:rPr>
              <a:t>Handling of Applications</a:t>
            </a:r>
            <a:endParaRPr lang="en-GB" sz="4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81000" y="1295400"/>
            <a:ext cx="2286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Progress applications</a:t>
            </a:r>
            <a:endParaRPr lang="en-GB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2438400" y="1828800"/>
            <a:ext cx="903287" cy="762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ounded Rectangle 21"/>
          <p:cNvSpPr/>
          <p:nvPr/>
        </p:nvSpPr>
        <p:spPr>
          <a:xfrm>
            <a:off x="3276600" y="2590800"/>
            <a:ext cx="24003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Expedited review</a:t>
            </a:r>
            <a:endParaRPr lang="en-GB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Oval 60"/>
          <p:cNvSpPr/>
          <p:nvPr/>
        </p:nvSpPr>
        <p:spPr>
          <a:xfrm>
            <a:off x="3429000" y="1295400"/>
            <a:ext cx="20574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Completion report</a:t>
            </a:r>
            <a:endParaRPr lang="en-GB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3" name="Straight Arrow Connector 62"/>
          <p:cNvCxnSpPr/>
          <p:nvPr/>
        </p:nvCxnSpPr>
        <p:spPr>
          <a:xfrm rot="5400000">
            <a:off x="4077097" y="2247503"/>
            <a:ext cx="533400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/>
          <p:nvPr/>
        </p:nvCxnSpPr>
        <p:spPr>
          <a:xfrm rot="5400000">
            <a:off x="4115197" y="3352403"/>
            <a:ext cx="457200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Oval 70"/>
          <p:cNvSpPr/>
          <p:nvPr/>
        </p:nvSpPr>
        <p:spPr>
          <a:xfrm>
            <a:off x="2667000" y="3657600"/>
            <a:ext cx="32004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EC Decision</a:t>
            </a:r>
            <a:endParaRPr lang="en-GB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3" name="Straight Arrow Connector 82"/>
          <p:cNvCxnSpPr/>
          <p:nvPr/>
        </p:nvCxnSpPr>
        <p:spPr>
          <a:xfrm rot="5400000">
            <a:off x="4115593" y="5485607"/>
            <a:ext cx="45720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/>
          <p:cNvCxnSpPr/>
          <p:nvPr/>
        </p:nvCxnSpPr>
        <p:spPr>
          <a:xfrm rot="5400000">
            <a:off x="4152900" y="4457700"/>
            <a:ext cx="381794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ounded Rectangle 91"/>
          <p:cNvSpPr/>
          <p:nvPr/>
        </p:nvSpPr>
        <p:spPr>
          <a:xfrm>
            <a:off x="6400800" y="1295400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Special requests</a:t>
            </a:r>
            <a:endParaRPr lang="en-GB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4" name="Straight Arrow Connector 93"/>
          <p:cNvCxnSpPr/>
          <p:nvPr/>
        </p:nvCxnSpPr>
        <p:spPr>
          <a:xfrm rot="5400000">
            <a:off x="6363097" y="2476103"/>
            <a:ext cx="1143000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Rounded Rectangle 106"/>
          <p:cNvSpPr/>
          <p:nvPr/>
        </p:nvSpPr>
        <p:spPr>
          <a:xfrm>
            <a:off x="3581400" y="5715000"/>
            <a:ext cx="15240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Accepted</a:t>
            </a:r>
            <a:endParaRPr lang="en-GB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" name="Rounded Rectangle 107"/>
          <p:cNvSpPr/>
          <p:nvPr/>
        </p:nvSpPr>
        <p:spPr>
          <a:xfrm>
            <a:off x="2438400" y="4724400"/>
            <a:ext cx="39243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Additional information/recommendation</a:t>
            </a:r>
            <a:endParaRPr lang="en-GB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6400800" y="3124200"/>
            <a:ext cx="21717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Full committee</a:t>
            </a:r>
            <a:endParaRPr lang="en-GB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34200" y="2057400"/>
            <a:ext cx="2057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In case of major protocol change, risk assessment</a:t>
            </a:r>
            <a:endParaRPr lang="en-IN" dirty="0"/>
          </a:p>
        </p:txBody>
      </p:sp>
      <p:cxnSp>
        <p:nvCxnSpPr>
          <p:cNvPr id="32" name="Straight Arrow Connector 31"/>
          <p:cNvCxnSpPr/>
          <p:nvPr/>
        </p:nvCxnSpPr>
        <p:spPr>
          <a:xfrm rot="10800000" flipV="1">
            <a:off x="5638800" y="1905000"/>
            <a:ext cx="914400" cy="685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21" idx="1"/>
          </p:cNvCxnSpPr>
          <p:nvPr/>
        </p:nvCxnSpPr>
        <p:spPr>
          <a:xfrm rot="10800000" flipV="1">
            <a:off x="4419600" y="3390900"/>
            <a:ext cx="1981200" cy="38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183501"/>
            <a:ext cx="685799" cy="73089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776" y="173976"/>
            <a:ext cx="740424" cy="7404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228600"/>
            <a:ext cx="7851648" cy="762000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Decision Process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5859448"/>
              </p:ext>
            </p:extLst>
          </p:nvPr>
        </p:nvGraphicFramePr>
        <p:xfrm>
          <a:off x="685800" y="1143001"/>
          <a:ext cx="8001000" cy="43207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6338"/>
                <a:gridCol w="2747331"/>
                <a:gridCol w="2747331"/>
              </a:tblGrid>
              <a:tr h="907912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Decision Types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Committee to reconsider proposal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Timeline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876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Approved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None</a:t>
                      </a:r>
                    </a:p>
                    <a:p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No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t applicable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876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Major Amendments*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Full committee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review</a:t>
                      </a:r>
                    </a:p>
                    <a:p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Up to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180</a:t>
                      </a:r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 days of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EC decision</a:t>
                      </a:r>
                    </a:p>
                  </a:txBody>
                  <a:tcPr/>
                </a:tc>
              </a:tr>
              <a:tr h="676095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Minor Amendments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Expedited committee review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Up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to </a:t>
                      </a:r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14days of EC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decision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07912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Deferred*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Full committee review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Up to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18</a:t>
                      </a:r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0 days of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EC decision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09600" y="5638800"/>
            <a:ext cx="807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In case of continuous non-response to reminders by the </a:t>
            </a:r>
            <a:r>
              <a:rPr lang="en-US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EC office, proposal will be dropped and the file will be closed.  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183501"/>
            <a:ext cx="685799" cy="7308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776" y="173976"/>
            <a:ext cx="740424" cy="7404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609600"/>
            <a:ext cx="6858000" cy="609599"/>
          </a:xfrm>
        </p:spPr>
        <p:txBody>
          <a:bodyPr>
            <a:noAutofit/>
          </a:bodyPr>
          <a:lstStyle/>
          <a:p>
            <a:pPr algn="ctr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Decision communication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1752600"/>
            <a:ext cx="7010400" cy="4038600"/>
          </a:xfrm>
        </p:spPr>
        <p:txBody>
          <a:bodyPr>
            <a:norm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endPara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Decision will be notified to the Investigators by email within 14 working days after the meeting.</a:t>
            </a:r>
          </a:p>
          <a:p>
            <a:pPr algn="l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183501"/>
            <a:ext cx="685799" cy="7308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776" y="173976"/>
            <a:ext cx="740424" cy="7404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457201"/>
            <a:ext cx="6858000" cy="838200"/>
          </a:xfrm>
        </p:spPr>
        <p:txBody>
          <a:bodyPr>
            <a:normAutofit/>
          </a:bodyPr>
          <a:lstStyle/>
          <a:p>
            <a:pPr algn="ctr"/>
            <a:r>
              <a:rPr lang="en-US" sz="4400" u="sng" dirty="0" smtClean="0">
                <a:latin typeface="Times New Roman" pitchFamily="18" charset="0"/>
                <a:cs typeface="Times New Roman" pitchFamily="18" charset="0"/>
              </a:rPr>
              <a:t>Purpose of the Document</a:t>
            </a:r>
            <a:endParaRPr lang="en-US" sz="44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1676400"/>
            <a:ext cx="7848600" cy="3962400"/>
          </a:xfrm>
        </p:spPr>
        <p:txBody>
          <a:bodyPr>
            <a:norm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quick reference handbook to support RGCB 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Investigators towards effective project submissions for consideration by the RGCB IHEC committee.</a:t>
            </a:r>
            <a:endParaRPr 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183501"/>
            <a:ext cx="685799" cy="7308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776" y="173976"/>
            <a:ext cx="740424" cy="7404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362200"/>
            <a:ext cx="7851648" cy="1828800"/>
          </a:xfrm>
        </p:spPr>
        <p:txBody>
          <a:bodyPr>
            <a:normAutofit/>
          </a:bodyPr>
          <a:lstStyle/>
          <a:p>
            <a:r>
              <a:rPr lang="en-US" sz="4400" i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Thank you</a:t>
            </a:r>
            <a:endParaRPr lang="en-US" sz="4400" i="1" dirty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744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1813" y="457200"/>
            <a:ext cx="7848600" cy="685800"/>
          </a:xfrm>
        </p:spPr>
        <p:txBody>
          <a:bodyPr>
            <a:normAutofit/>
          </a:bodyPr>
          <a:lstStyle/>
          <a:p>
            <a:pPr algn="ctr"/>
            <a:r>
              <a:rPr lang="en-US" sz="4400" u="sng" dirty="0" smtClean="0">
                <a:latin typeface="Times New Roman" pitchFamily="18" charset="0"/>
                <a:cs typeface="Times New Roman" pitchFamily="18" charset="0"/>
              </a:rPr>
              <a:t>Overview of the Contents</a:t>
            </a:r>
            <a:endParaRPr lang="en-US" sz="44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447800"/>
            <a:ext cx="8305800" cy="5105400"/>
          </a:xfrm>
        </p:spPr>
        <p:txBody>
          <a:bodyPr>
            <a:normAutofit lnSpcReduction="10000"/>
          </a:bodyPr>
          <a:lstStyle/>
          <a:p>
            <a:pPr marL="514350" indent="-514350" algn="just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Scope</a:t>
            </a:r>
          </a:p>
          <a:p>
            <a:pPr marL="514350" indent="-514350" algn="just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Composition of EC</a:t>
            </a:r>
          </a:p>
          <a:p>
            <a:pPr marL="514350" indent="-514350" algn="just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Regulatory Body &amp;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References</a:t>
            </a:r>
          </a:p>
          <a:p>
            <a:pPr marL="514350" indent="-514350" algn="just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IHEC Office Details</a:t>
            </a:r>
          </a:p>
          <a:p>
            <a:pPr marL="514350" indent="-514350" algn="just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Ethics Committee Timelines</a:t>
            </a:r>
          </a:p>
          <a:p>
            <a:pPr marL="514350" indent="-514350" algn="just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Types of Applications</a:t>
            </a:r>
          </a:p>
          <a:p>
            <a:pPr marL="514350" indent="-514350" algn="just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Application Packages</a:t>
            </a:r>
          </a:p>
          <a:p>
            <a:pPr marL="514350" indent="-514350" algn="just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Submission Procedures</a:t>
            </a:r>
          </a:p>
          <a:p>
            <a:pPr marL="514350" indent="-514350" algn="just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Handling of Applications</a:t>
            </a:r>
          </a:p>
          <a:p>
            <a:pPr marL="514350" indent="-514350" algn="just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Decision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rocess</a:t>
            </a:r>
          </a:p>
          <a:p>
            <a:pPr marL="514350" indent="-514350" algn="just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Decision Communication</a:t>
            </a:r>
          </a:p>
          <a:p>
            <a:pPr marL="514350" indent="-514350" algn="just">
              <a:buFont typeface="+mj-lt"/>
              <a:buAutoNum type="arabicPeriod"/>
            </a:pPr>
            <a:endParaRPr lang="en-US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endParaRPr lang="en-US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AutoNum type="alphaLcParenR"/>
            </a:pPr>
            <a:endParaRPr lang="en-US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183501"/>
            <a:ext cx="685799" cy="7308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776" y="173976"/>
            <a:ext cx="740424" cy="7404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7340" y="544188"/>
            <a:ext cx="7851648" cy="685800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Scope of the RGCB IHEC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752600"/>
            <a:ext cx="8229600" cy="4648200"/>
          </a:xfrm>
        </p:spPr>
        <p:txBody>
          <a:bodyPr/>
          <a:lstStyle/>
          <a:p>
            <a:pPr algn="l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purpose of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EC review is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protect the safety, rights, and well-being of research participants and to promote ethically sound research. 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RGCB IHEC is accredited by SIDCER (Strategic Initiative for Developing Capacity in Ethical Review) in collaboration with FERCAP (Forum for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thical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eview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ommittees in Asia and the Western Pacific Region).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183501"/>
            <a:ext cx="685799" cy="7308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776" y="173976"/>
            <a:ext cx="740424" cy="7404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7340" y="457200"/>
            <a:ext cx="7851648" cy="685800"/>
          </a:xfrm>
        </p:spPr>
        <p:txBody>
          <a:bodyPr>
            <a:normAutofit/>
          </a:bodyPr>
          <a:lstStyle/>
          <a:p>
            <a:pPr algn="ctr"/>
            <a:r>
              <a:rPr lang="en-US" sz="4400" u="sng" dirty="0" smtClean="0">
                <a:latin typeface="Times New Roman" pitchFamily="18" charset="0"/>
                <a:cs typeface="Times New Roman" pitchFamily="18" charset="0"/>
              </a:rPr>
              <a:t>Scope of the Document</a:t>
            </a:r>
            <a:endParaRPr lang="en-GB" sz="44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447800"/>
            <a:ext cx="7854696" cy="4191000"/>
          </a:xfrm>
        </p:spPr>
        <p:txBody>
          <a:bodyPr>
            <a:normAutofit/>
          </a:bodyPr>
          <a:lstStyle/>
          <a:p>
            <a:pPr algn="l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main purpose of this document is to provide guidelines for the;</a:t>
            </a: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Submission of the research proposals for initial review.</a:t>
            </a:r>
          </a:p>
          <a:p>
            <a:pPr marL="114300" indent="-114300" algn="l"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Resubmission of research proposal with corrections and amendments.</a:t>
            </a: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Submission of approved protocols for continuing review.</a:t>
            </a: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Submission of the study completion reports.</a:t>
            </a:r>
          </a:p>
          <a:p>
            <a:pPr marL="114300" indent="-114300" algn="l"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Submission for any special requests on previously approved proposals.</a:t>
            </a:r>
          </a:p>
          <a:p>
            <a:pPr algn="l">
              <a:buFont typeface="Arial" pitchFamily="34" charset="0"/>
              <a:buChar char="•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Arial" pitchFamily="34" charset="0"/>
              <a:buChar char="•"/>
            </a:pPr>
            <a:endParaRPr lang="en-GB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183501"/>
            <a:ext cx="685799" cy="7308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776" y="173976"/>
            <a:ext cx="740424" cy="7404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5300" y="447675"/>
            <a:ext cx="7851648" cy="457200"/>
          </a:xfrm>
        </p:spPr>
        <p:txBody>
          <a:bodyPr>
            <a:noAutofit/>
          </a:bodyPr>
          <a:lstStyle/>
          <a:p>
            <a:pPr algn="ctr"/>
            <a:r>
              <a:rPr lang="en-US" sz="4400" u="sng" dirty="0" smtClean="0">
                <a:latin typeface="Times New Roman" pitchFamily="18" charset="0"/>
                <a:cs typeface="Times New Roman" pitchFamily="18" charset="0"/>
              </a:rPr>
              <a:t>Composition of EC</a:t>
            </a:r>
            <a:endParaRPr lang="en-US" sz="4400" u="sng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4131851"/>
              </p:ext>
            </p:extLst>
          </p:nvPr>
        </p:nvGraphicFramePr>
        <p:xfrm>
          <a:off x="609600" y="1066800"/>
          <a:ext cx="8229600" cy="55995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0524"/>
                <a:gridCol w="3379076"/>
                <a:gridCol w="3810000"/>
              </a:tblGrid>
              <a:tr h="374847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Sl</a:t>
                      </a:r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 No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Name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Role in IHEC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80053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Justice K Padmanabhan Nair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Chairperson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8810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Mr.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Raman Srivastava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Vice Chairperson /Lay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person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80053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Dr. V. Ramankutty 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Clinician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80053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Dr. H. V. Easwer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Clinician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80053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Dr. K. Ramadas 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Clinician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80053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Dr. S. Remadevi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Social Scientist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80053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Dr. Nandini K Kumar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Ethicist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80053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Advocate Benoy T George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Legal expert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80053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Dr. Devasena Anantharaman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Member Secretary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55983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Dr. Debasree Dutta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Alternate Member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Secretary/</a:t>
                      </a:r>
                    </a:p>
                    <a:p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Basic Scientist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80053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Dr. Priya Srinivas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Basic Scientist 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80053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Dr.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E. Sreekumar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Basic Scientist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80053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Dr.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Asha S Nair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Basic Scientist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183501"/>
            <a:ext cx="685799" cy="7308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776" y="173976"/>
            <a:ext cx="740424" cy="7404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5300" y="457200"/>
            <a:ext cx="7851648" cy="609600"/>
          </a:xfrm>
        </p:spPr>
        <p:txBody>
          <a:bodyPr>
            <a:noAutofit/>
          </a:bodyPr>
          <a:lstStyle/>
          <a:p>
            <a:pPr algn="ctr"/>
            <a:r>
              <a:rPr lang="en-US" sz="4400" u="sng" dirty="0" smtClean="0">
                <a:latin typeface="Times New Roman" pitchFamily="18" charset="0"/>
                <a:cs typeface="Times New Roman" pitchFamily="18" charset="0"/>
              </a:rPr>
              <a:t>Regulatory Body</a:t>
            </a:r>
            <a:endParaRPr lang="en-US" sz="44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143000"/>
            <a:ext cx="8229600" cy="5334000"/>
          </a:xfrm>
        </p:spPr>
        <p:txBody>
          <a:bodyPr>
            <a:normAutofit/>
          </a:bodyPr>
          <a:lstStyle/>
          <a:p>
            <a:pPr algn="l"/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Drugs Controller General of India :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https://cdsco.gov.in/opencms/opencms/en/Home/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Department of Health Research: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https://dhr.gov.in/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4400" b="1" u="sng" dirty="0" smtClean="0">
              <a:solidFill>
                <a:srgbClr val="4DE1EA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400" b="1" u="sng" dirty="0" smtClean="0">
                <a:solidFill>
                  <a:srgbClr val="4DE1EA"/>
                </a:solidFill>
                <a:latin typeface="Times New Roman" pitchFamily="18" charset="0"/>
                <a:cs typeface="Times New Roman" pitchFamily="18" charset="0"/>
              </a:rPr>
              <a:t>References</a:t>
            </a:r>
          </a:p>
          <a:p>
            <a:pPr algn="l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ICMR 2017 Guidelines</a:t>
            </a:r>
          </a:p>
          <a:p>
            <a:pPr algn="l"/>
            <a:r>
              <a:rPr lang="en-US" sz="2000" dirty="0" smtClean="0">
                <a:hlinkClick r:id="rId4"/>
              </a:rPr>
              <a:t>https://www.icmr.nic.in/sites/default/files/guidelines/ICMR_Ethical_Guidelines_2017.pdf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FERCI SOP: </a:t>
            </a:r>
            <a:r>
              <a:rPr lang="en-US" sz="2000" dirty="0" smtClean="0">
                <a:hlinkClick r:id="rId5"/>
              </a:rPr>
              <a:t>http://ferci.org/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183501"/>
            <a:ext cx="685799" cy="7308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776" y="173976"/>
            <a:ext cx="740424" cy="7404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7340" y="457200"/>
            <a:ext cx="7851648" cy="762000"/>
          </a:xfrm>
        </p:spPr>
        <p:txBody>
          <a:bodyPr>
            <a:normAutofit/>
          </a:bodyPr>
          <a:lstStyle/>
          <a:p>
            <a:pPr algn="ctr"/>
            <a:r>
              <a:rPr lang="en-US" sz="4400" u="sng" dirty="0" smtClean="0">
                <a:latin typeface="Times New Roman" pitchFamily="18" charset="0"/>
                <a:cs typeface="Times New Roman" pitchFamily="18" charset="0"/>
              </a:rPr>
              <a:t>Contact Details</a:t>
            </a:r>
            <a:endParaRPr lang="en-US" sz="44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600200"/>
            <a:ext cx="8305800" cy="5181600"/>
          </a:xfrm>
        </p:spPr>
        <p:txBody>
          <a:bodyPr>
            <a:normAutofit/>
          </a:bodyPr>
          <a:lstStyle/>
          <a:p>
            <a:pPr algn="l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Institutional Human Ethics Committee Office</a:t>
            </a:r>
          </a:p>
          <a:p>
            <a:pPr algn="l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Fourth floor, Next to HPV Lab</a:t>
            </a:r>
          </a:p>
          <a:p>
            <a:pPr algn="l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RGCB Main Campus</a:t>
            </a:r>
          </a:p>
          <a:p>
            <a:pPr algn="l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Extension No: 448</a:t>
            </a:r>
          </a:p>
          <a:p>
            <a:pPr algn="l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Timing : 9am to 5.30pm</a:t>
            </a:r>
          </a:p>
          <a:p>
            <a:pPr algn="l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Member Secretary: Dr.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Devasena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Anantharaman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Secretariat: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Divya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Jayalekshmy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Email: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hlinkClick r:id="rId2"/>
              </a:rPr>
              <a:t>ihec@rgcb.res.in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183501"/>
            <a:ext cx="685799" cy="7308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776" y="173976"/>
            <a:ext cx="740424" cy="7404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4688" y="152401"/>
            <a:ext cx="7772400" cy="559448"/>
          </a:xfrm>
        </p:spPr>
        <p:txBody>
          <a:bodyPr>
            <a:noAutofit/>
          </a:bodyPr>
          <a:lstStyle/>
          <a:p>
            <a:pPr algn="ctr"/>
            <a:r>
              <a:rPr lang="en-US" sz="4400" u="sng" dirty="0" smtClean="0">
                <a:latin typeface="Times New Roman" pitchFamily="18" charset="0"/>
                <a:cs typeface="Times New Roman" pitchFamily="18" charset="0"/>
              </a:rPr>
              <a:t>Ethics Committee Timelines</a:t>
            </a:r>
            <a:endParaRPr lang="en-US" sz="44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524000"/>
            <a:ext cx="7772400" cy="4114800"/>
          </a:xfrm>
        </p:spPr>
        <p:txBody>
          <a:bodyPr>
            <a:normAutofit/>
          </a:bodyPr>
          <a:lstStyle/>
          <a:p>
            <a:pPr marL="514350" indent="-514350" algn="l"/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7645330"/>
              </p:ext>
            </p:extLst>
          </p:nvPr>
        </p:nvGraphicFramePr>
        <p:xfrm>
          <a:off x="247650" y="1043517"/>
          <a:ext cx="8610600" cy="58144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/>
                <a:gridCol w="2971800"/>
                <a:gridCol w="2104846"/>
                <a:gridCol w="2924354"/>
              </a:tblGrid>
              <a:tr h="771616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Sl No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Description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Timeline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Notes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87357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Submission of proposals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Year Around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The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hard copies of the </a:t>
                      </a: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proposals will be accepted at the IHEC office in the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fourth floor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357345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EC meeting schedule</a:t>
                      </a:r>
                    </a:p>
                    <a:p>
                      <a:pPr marL="342900" indent="-342900">
                        <a:buAutoNum type="alphaLcParenR"/>
                      </a:pP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Full committee review</a:t>
                      </a:r>
                    </a:p>
                    <a:p>
                      <a:pPr marL="342900" indent="-342900">
                        <a:buNone/>
                      </a:pPr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indent="-342900">
                        <a:buAutoNum type="alphaLcParenR"/>
                      </a:pP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Expedited committee review</a:t>
                      </a:r>
                    </a:p>
                    <a:p>
                      <a:pPr marL="342900" indent="-342900">
                        <a:buNone/>
                      </a:pPr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indent="-342900">
                        <a:buAutoNum type="alphaLcParenR"/>
                      </a:pP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Exemption review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Every three months</a:t>
                      </a:r>
                    </a:p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Every month</a:t>
                      </a: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Continuous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IHEC full committee review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meetings will be held every three months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74882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Decision making communication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within 14 days after the EC meeting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None/>
                      </a:pPr>
                      <a:r>
                        <a:rPr lang="en-US" sz="2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PI has to submit</a:t>
                      </a:r>
                      <a:r>
                        <a:rPr lang="en-US" sz="20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a response</a:t>
                      </a:r>
                      <a:r>
                        <a:rPr lang="en-US" sz="2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to the EC queries within 14 days of receipt of the letter of comments.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85725"/>
            <a:ext cx="685799" cy="7308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776" y="76200"/>
            <a:ext cx="740424" cy="7404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3060</TotalTime>
  <Words>954</Words>
  <Application>Microsoft Office PowerPoint</Application>
  <PresentationFormat>On-screen Show (4:3)</PresentationFormat>
  <Paragraphs>246</Paragraphs>
  <Slides>20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Flow</vt:lpstr>
      <vt:lpstr>Proposal Submission &amp;  Review Procedures </vt:lpstr>
      <vt:lpstr>Purpose of the Document</vt:lpstr>
      <vt:lpstr>Overview of the Contents</vt:lpstr>
      <vt:lpstr>Scope of the RGCB IHEC</vt:lpstr>
      <vt:lpstr>Scope of the Document</vt:lpstr>
      <vt:lpstr>Composition of EC</vt:lpstr>
      <vt:lpstr>Regulatory Body</vt:lpstr>
      <vt:lpstr>Contact Details</vt:lpstr>
      <vt:lpstr>Ethics Committee Timelines</vt:lpstr>
      <vt:lpstr>Type of Applications</vt:lpstr>
      <vt:lpstr>Application packages</vt:lpstr>
      <vt:lpstr>Continued…</vt:lpstr>
      <vt:lpstr>Application Packages</vt:lpstr>
      <vt:lpstr>Submission Procedure</vt:lpstr>
      <vt:lpstr>Handling of Applications</vt:lpstr>
      <vt:lpstr>Handling of Applications</vt:lpstr>
      <vt:lpstr> Handling of Applications</vt:lpstr>
      <vt:lpstr>Decision Process</vt:lpstr>
      <vt:lpstr>Decision communication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Rajiv Gandhi Centre for Biotechnology  Institutional Human Ethics Committee</dc:title>
  <dc:creator>DIVYA</dc:creator>
  <cp:lastModifiedBy>RGCB-IHEC</cp:lastModifiedBy>
  <cp:revision>292</cp:revision>
  <dcterms:created xsi:type="dcterms:W3CDTF">2006-08-16T00:00:00Z</dcterms:created>
  <dcterms:modified xsi:type="dcterms:W3CDTF">2020-08-14T04:45:14Z</dcterms:modified>
</cp:coreProperties>
</file>