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7" r:id="rId2"/>
    <p:sldId id="258" r:id="rId3"/>
    <p:sldId id="264" r:id="rId4"/>
    <p:sldId id="260" r:id="rId5"/>
    <p:sldId id="263"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34" d="100"/>
          <a:sy n="134" d="100"/>
        </p:scale>
        <p:origin x="-1000" y="-4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304DDD-F926-2743-A0EC-A010139A2F36}" type="datetimeFigureOut">
              <a:rPr lang="en-US" smtClean="0"/>
              <a:pPr/>
              <a:t>20/07/20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29375C-BB2A-3443-8018-B0AE68E0BEB9}" type="slidenum">
              <a:rPr lang="en-US" smtClean="0"/>
              <a:pPr/>
              <a:t>‹#›</a:t>
            </a:fld>
            <a:endParaRPr lang="en-US"/>
          </a:p>
        </p:txBody>
      </p:sp>
    </p:spTree>
    <p:extLst>
      <p:ext uri="{BB962C8B-B14F-4D97-AF65-F5344CB8AC3E}">
        <p14:creationId xmlns:p14="http://schemas.microsoft.com/office/powerpoint/2010/main" val="150772788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29375C-BB2A-3443-8018-B0AE68E0BEB9}" type="slidenum">
              <a:rPr lang="en-US" smtClean="0"/>
              <a:pPr/>
              <a:t>5</a:t>
            </a:fld>
            <a:endParaRPr lang="en-US"/>
          </a:p>
        </p:txBody>
      </p:sp>
    </p:spTree>
    <p:extLst>
      <p:ext uri="{BB962C8B-B14F-4D97-AF65-F5344CB8AC3E}">
        <p14:creationId xmlns:p14="http://schemas.microsoft.com/office/powerpoint/2010/main" val="1209754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
        <p:nvSpPr>
          <p:cNvPr id="4" name="Date Placeholder 3"/>
          <p:cNvSpPr>
            <a:spLocks noGrp="1"/>
          </p:cNvSpPr>
          <p:nvPr>
            <p:ph type="dt" sz="half" idx="10"/>
          </p:nvPr>
        </p:nvSpPr>
        <p:spPr/>
        <p:txBody>
          <a:bodyPr/>
          <a:lstStyle/>
          <a:p>
            <a:fld id="{4A9AF346-53B5-2C4F-A0A0-AD5856568718}" type="datetimeFigureOut">
              <a:rPr lang="en-US" smtClean="0"/>
              <a:pPr/>
              <a:t>20/07/20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6E3FAA-97F2-C14E-ABB7-1C137E7D02E5}" type="slidenum">
              <a:rPr lang="en-US" smtClean="0"/>
              <a:pPr/>
              <a:t>‹#›</a:t>
            </a:fld>
            <a:endParaRPr lang="en-US"/>
          </a:p>
        </p:txBody>
      </p:sp>
    </p:spTree>
    <p:extLst>
      <p:ext uri="{BB962C8B-B14F-4D97-AF65-F5344CB8AC3E}">
        <p14:creationId xmlns:p14="http://schemas.microsoft.com/office/powerpoint/2010/main" val="3146155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4A9AF346-53B5-2C4F-A0A0-AD5856568718}" type="datetimeFigureOut">
              <a:rPr lang="en-US" smtClean="0"/>
              <a:pPr/>
              <a:t>20/07/20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6E3FAA-97F2-C14E-ABB7-1C137E7D02E5}" type="slidenum">
              <a:rPr lang="en-US" smtClean="0"/>
              <a:pPr/>
              <a:t>‹#›</a:t>
            </a:fld>
            <a:endParaRPr lang="en-US"/>
          </a:p>
        </p:txBody>
      </p:sp>
    </p:spTree>
    <p:extLst>
      <p:ext uri="{BB962C8B-B14F-4D97-AF65-F5344CB8AC3E}">
        <p14:creationId xmlns:p14="http://schemas.microsoft.com/office/powerpoint/2010/main" val="3461013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4A9AF346-53B5-2C4F-A0A0-AD5856568718}" type="datetimeFigureOut">
              <a:rPr lang="en-US" smtClean="0"/>
              <a:pPr/>
              <a:t>20/07/20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6E3FAA-97F2-C14E-ABB7-1C137E7D02E5}" type="slidenum">
              <a:rPr lang="en-US" smtClean="0"/>
              <a:pPr/>
              <a:t>‹#›</a:t>
            </a:fld>
            <a:endParaRPr lang="en-US"/>
          </a:p>
        </p:txBody>
      </p:sp>
    </p:spTree>
    <p:extLst>
      <p:ext uri="{BB962C8B-B14F-4D97-AF65-F5344CB8AC3E}">
        <p14:creationId xmlns:p14="http://schemas.microsoft.com/office/powerpoint/2010/main" val="2785860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4A9AF346-53B5-2C4F-A0A0-AD5856568718}" type="datetimeFigureOut">
              <a:rPr lang="en-US" smtClean="0"/>
              <a:pPr/>
              <a:t>20/07/20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6E3FAA-97F2-C14E-ABB7-1C137E7D02E5}" type="slidenum">
              <a:rPr lang="en-US" smtClean="0"/>
              <a:pPr/>
              <a:t>‹#›</a:t>
            </a:fld>
            <a:endParaRPr lang="en-US"/>
          </a:p>
        </p:txBody>
      </p:sp>
    </p:spTree>
    <p:extLst>
      <p:ext uri="{BB962C8B-B14F-4D97-AF65-F5344CB8AC3E}">
        <p14:creationId xmlns:p14="http://schemas.microsoft.com/office/powerpoint/2010/main" val="1859024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4A9AF346-53B5-2C4F-A0A0-AD5856568718}" type="datetimeFigureOut">
              <a:rPr lang="en-US" smtClean="0"/>
              <a:pPr/>
              <a:t>20/07/20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6E3FAA-97F2-C14E-ABB7-1C137E7D02E5}" type="slidenum">
              <a:rPr lang="en-US" smtClean="0"/>
              <a:pPr/>
              <a:t>‹#›</a:t>
            </a:fld>
            <a:endParaRPr lang="en-US"/>
          </a:p>
        </p:txBody>
      </p:sp>
    </p:spTree>
    <p:extLst>
      <p:ext uri="{BB962C8B-B14F-4D97-AF65-F5344CB8AC3E}">
        <p14:creationId xmlns:p14="http://schemas.microsoft.com/office/powerpoint/2010/main" val="799783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4A9AF346-53B5-2C4F-A0A0-AD5856568718}" type="datetimeFigureOut">
              <a:rPr lang="en-US" smtClean="0"/>
              <a:pPr/>
              <a:t>20/07/20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6E3FAA-97F2-C14E-ABB7-1C137E7D02E5}" type="slidenum">
              <a:rPr lang="en-US" smtClean="0"/>
              <a:pPr/>
              <a:t>‹#›</a:t>
            </a:fld>
            <a:endParaRPr lang="en-US"/>
          </a:p>
        </p:txBody>
      </p:sp>
    </p:spTree>
    <p:extLst>
      <p:ext uri="{BB962C8B-B14F-4D97-AF65-F5344CB8AC3E}">
        <p14:creationId xmlns:p14="http://schemas.microsoft.com/office/powerpoint/2010/main" val="818280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4A9AF346-53B5-2C4F-A0A0-AD5856568718}" type="datetimeFigureOut">
              <a:rPr lang="en-US" smtClean="0"/>
              <a:pPr/>
              <a:t>20/07/20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6E3FAA-97F2-C14E-ABB7-1C137E7D02E5}" type="slidenum">
              <a:rPr lang="en-US" smtClean="0"/>
              <a:pPr/>
              <a:t>‹#›</a:t>
            </a:fld>
            <a:endParaRPr lang="en-US"/>
          </a:p>
        </p:txBody>
      </p:sp>
    </p:spTree>
    <p:extLst>
      <p:ext uri="{BB962C8B-B14F-4D97-AF65-F5344CB8AC3E}">
        <p14:creationId xmlns:p14="http://schemas.microsoft.com/office/powerpoint/2010/main" val="3514469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4A9AF346-53B5-2C4F-A0A0-AD5856568718}" type="datetimeFigureOut">
              <a:rPr lang="en-US" smtClean="0"/>
              <a:pPr/>
              <a:t>20/07/20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6E3FAA-97F2-C14E-ABB7-1C137E7D02E5}" type="slidenum">
              <a:rPr lang="en-US" smtClean="0"/>
              <a:pPr/>
              <a:t>‹#›</a:t>
            </a:fld>
            <a:endParaRPr lang="en-US"/>
          </a:p>
        </p:txBody>
      </p:sp>
    </p:spTree>
    <p:extLst>
      <p:ext uri="{BB962C8B-B14F-4D97-AF65-F5344CB8AC3E}">
        <p14:creationId xmlns:p14="http://schemas.microsoft.com/office/powerpoint/2010/main" val="1424558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AF346-53B5-2C4F-A0A0-AD5856568718}" type="datetimeFigureOut">
              <a:rPr lang="en-US" smtClean="0"/>
              <a:pPr/>
              <a:t>20/07/20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6E3FAA-97F2-C14E-ABB7-1C137E7D02E5}" type="slidenum">
              <a:rPr lang="en-US" smtClean="0"/>
              <a:pPr/>
              <a:t>‹#›</a:t>
            </a:fld>
            <a:endParaRPr lang="en-US"/>
          </a:p>
        </p:txBody>
      </p:sp>
    </p:spTree>
    <p:extLst>
      <p:ext uri="{BB962C8B-B14F-4D97-AF65-F5344CB8AC3E}">
        <p14:creationId xmlns:p14="http://schemas.microsoft.com/office/powerpoint/2010/main" val="3389465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4A9AF346-53B5-2C4F-A0A0-AD5856568718}" type="datetimeFigureOut">
              <a:rPr lang="en-US" smtClean="0"/>
              <a:pPr/>
              <a:t>20/07/20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6E3FAA-97F2-C14E-ABB7-1C137E7D02E5}" type="slidenum">
              <a:rPr lang="en-US" smtClean="0"/>
              <a:pPr/>
              <a:t>‹#›</a:t>
            </a:fld>
            <a:endParaRPr lang="en-US"/>
          </a:p>
        </p:txBody>
      </p:sp>
    </p:spTree>
    <p:extLst>
      <p:ext uri="{BB962C8B-B14F-4D97-AF65-F5344CB8AC3E}">
        <p14:creationId xmlns:p14="http://schemas.microsoft.com/office/powerpoint/2010/main" val="3688191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4A9AF346-53B5-2C4F-A0A0-AD5856568718}" type="datetimeFigureOut">
              <a:rPr lang="en-US" smtClean="0"/>
              <a:pPr/>
              <a:t>20/07/20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6E3FAA-97F2-C14E-ABB7-1C137E7D02E5}" type="slidenum">
              <a:rPr lang="en-US" smtClean="0"/>
              <a:pPr/>
              <a:t>‹#›</a:t>
            </a:fld>
            <a:endParaRPr lang="en-US"/>
          </a:p>
        </p:txBody>
      </p:sp>
    </p:spTree>
    <p:extLst>
      <p:ext uri="{BB962C8B-B14F-4D97-AF65-F5344CB8AC3E}">
        <p14:creationId xmlns:p14="http://schemas.microsoft.com/office/powerpoint/2010/main" val="29692208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AF346-53B5-2C4F-A0A0-AD5856568718}" type="datetimeFigureOut">
              <a:rPr lang="en-US" smtClean="0"/>
              <a:pPr/>
              <a:t>20/07/20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6E3FAA-97F2-C14E-ABB7-1C137E7D02E5}" type="slidenum">
              <a:rPr lang="en-US" smtClean="0"/>
              <a:pPr/>
              <a:t>‹#›</a:t>
            </a:fld>
            <a:endParaRPr lang="en-US"/>
          </a:p>
        </p:txBody>
      </p:sp>
    </p:spTree>
    <p:extLst>
      <p:ext uri="{BB962C8B-B14F-4D97-AF65-F5344CB8AC3E}">
        <p14:creationId xmlns:p14="http://schemas.microsoft.com/office/powerpoint/2010/main" val="1578004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4200" y="22244"/>
            <a:ext cx="8331200" cy="369332"/>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IN" b="1" dirty="0" smtClean="0"/>
              <a:t>RGC 408: Genetic </a:t>
            </a:r>
            <a:r>
              <a:rPr lang="en-IN" b="1" dirty="0"/>
              <a:t>Engineering: Techniques, Models and </a:t>
            </a:r>
            <a:r>
              <a:rPr lang="en-IN" b="1" dirty="0" smtClean="0"/>
              <a:t>Applications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309956560"/>
              </p:ext>
            </p:extLst>
          </p:nvPr>
        </p:nvGraphicFramePr>
        <p:xfrm>
          <a:off x="181209" y="417800"/>
          <a:ext cx="8860900" cy="6485067"/>
        </p:xfrm>
        <a:graphic>
          <a:graphicData uri="http://schemas.openxmlformats.org/drawingml/2006/table">
            <a:tbl>
              <a:tblPr firstRow="1" bandRow="1">
                <a:tableStyleId>{5C22544A-7EE6-4342-B048-85BDC9FD1C3A}</a:tableStyleId>
              </a:tblPr>
              <a:tblGrid>
                <a:gridCol w="850836"/>
                <a:gridCol w="5507846"/>
                <a:gridCol w="2502218"/>
              </a:tblGrid>
              <a:tr h="358587">
                <a:tc>
                  <a:txBody>
                    <a:bodyPr/>
                    <a:lstStyle/>
                    <a:p>
                      <a:pPr algn="ctr"/>
                      <a:r>
                        <a:rPr lang="en-US" sz="1400" dirty="0" smtClean="0">
                          <a:latin typeface="Arial" panose="020B0604020202020204" pitchFamily="34" charset="0"/>
                          <a:cs typeface="Arial" panose="020B0604020202020204" pitchFamily="34" charset="0"/>
                        </a:rPr>
                        <a:t>UNIT</a:t>
                      </a:r>
                      <a:endParaRPr lang="en-US" sz="1400" dirty="0">
                        <a:latin typeface="Arial" panose="020B0604020202020204" pitchFamily="34" charset="0"/>
                        <a:cs typeface="Arial" panose="020B0604020202020204" pitchFamily="34" charset="0"/>
                      </a:endParaRPr>
                    </a:p>
                  </a:txBody>
                  <a:tcPr/>
                </a:tc>
                <a:tc>
                  <a:txBody>
                    <a:bodyPr/>
                    <a:lstStyle/>
                    <a:p>
                      <a:pPr algn="ctr"/>
                      <a:r>
                        <a:rPr lang="en-US" sz="1400" dirty="0" smtClean="0">
                          <a:latin typeface="Arial" panose="020B0604020202020204" pitchFamily="34" charset="0"/>
                          <a:cs typeface="Arial" panose="020B0604020202020204" pitchFamily="34" charset="0"/>
                        </a:rPr>
                        <a:t>TOPIC</a:t>
                      </a:r>
                      <a:endParaRPr lang="en-US" sz="1400" dirty="0">
                        <a:latin typeface="Arial" panose="020B0604020202020204" pitchFamily="34" charset="0"/>
                        <a:cs typeface="Arial" panose="020B0604020202020204" pitchFamily="34" charset="0"/>
                      </a:endParaRPr>
                    </a:p>
                  </a:txBody>
                  <a:tcPr/>
                </a:tc>
                <a:tc>
                  <a:txBody>
                    <a:bodyPr/>
                    <a:lstStyle/>
                    <a:p>
                      <a:pPr algn="ctr"/>
                      <a:r>
                        <a:rPr lang="en-US" sz="1400" dirty="0" smtClean="0">
                          <a:latin typeface="Arial" panose="020B0604020202020204" pitchFamily="34" charset="0"/>
                          <a:cs typeface="Arial" panose="020B0604020202020204" pitchFamily="34" charset="0"/>
                        </a:rPr>
                        <a:t>FACULTY</a:t>
                      </a:r>
                      <a:endParaRPr lang="en-US" sz="1400" dirty="0">
                        <a:latin typeface="Arial" panose="020B0604020202020204" pitchFamily="34" charset="0"/>
                        <a:cs typeface="Arial" panose="020B0604020202020204" pitchFamily="34" charset="0"/>
                      </a:endParaRPr>
                    </a:p>
                  </a:txBody>
                  <a:tcPr/>
                </a:tc>
              </a:tr>
              <a:tr h="795768">
                <a:tc>
                  <a:txBody>
                    <a:bodyPr/>
                    <a:lstStyle/>
                    <a:p>
                      <a:pPr algn="ctr"/>
                      <a:r>
                        <a:rPr lang="en-US" sz="1200" dirty="0" smtClean="0">
                          <a:latin typeface="Arial" panose="020B0604020202020204" pitchFamily="34" charset="0"/>
                          <a:cs typeface="Arial" panose="020B0604020202020204" pitchFamily="34" charset="0"/>
                        </a:rPr>
                        <a:t>Unit I</a:t>
                      </a:r>
                      <a:endParaRPr lang="en-US" sz="1200" dirty="0">
                        <a:latin typeface="Arial" panose="020B0604020202020204" pitchFamily="34" charset="0"/>
                        <a:cs typeface="Arial" panose="020B0604020202020204" pitchFamily="34" charset="0"/>
                      </a:endParaRPr>
                    </a:p>
                  </a:txBody>
                  <a:tcPr/>
                </a:tc>
                <a:tc>
                  <a:txBody>
                    <a:bodyPr/>
                    <a:lstStyle/>
                    <a:p>
                      <a:r>
                        <a:rPr lang="en-US" sz="1200" b="1" dirty="0" smtClean="0">
                          <a:latin typeface="Arial" panose="020B0604020202020204" pitchFamily="34" charset="0"/>
                          <a:cs typeface="Arial" panose="020B0604020202020204" pitchFamily="34" charset="0"/>
                        </a:rPr>
                        <a:t>Microbial biotechnology </a:t>
                      </a:r>
                    </a:p>
                    <a:p>
                      <a:r>
                        <a:rPr lang="en-US" sz="1200" dirty="0" smtClean="0">
                          <a:latin typeface="Arial" panose="020B0604020202020204" pitchFamily="34" charset="0"/>
                          <a:cs typeface="Arial" panose="020B0604020202020204" pitchFamily="34" charset="0"/>
                        </a:rPr>
                        <a:t>Genetic manipulation, Engineering microbes for the production of antibiotics, enzymes, insulin, growth hormones, monoclonal antibodies, microbes for clearing oil spills</a:t>
                      </a:r>
                    </a:p>
                  </a:txBody>
                  <a:tcPr/>
                </a:tc>
                <a:tc>
                  <a:txBody>
                    <a:bodyPr/>
                    <a:lstStyle/>
                    <a:p>
                      <a:endParaRPr lang="en-US" sz="1200" b="1" dirty="0" smtClean="0">
                        <a:latin typeface="Arial" panose="020B0604020202020204" pitchFamily="34" charset="0"/>
                        <a:cs typeface="Arial" panose="020B0604020202020204" pitchFamily="34" charset="0"/>
                      </a:endParaRPr>
                    </a:p>
                    <a:p>
                      <a:r>
                        <a:rPr lang="en-US" sz="1200" b="1" dirty="0" smtClean="0">
                          <a:latin typeface="Arial" panose="020B0604020202020204" pitchFamily="34" charset="0"/>
                          <a:cs typeface="Arial" panose="020B0604020202020204" pitchFamily="34" charset="0"/>
                        </a:rPr>
                        <a:t>AMULYA PANDYA, PhD</a:t>
                      </a:r>
                      <a:endParaRPr lang="en-US" sz="1200" b="1" dirty="0">
                        <a:latin typeface="Arial" panose="020B0604020202020204" pitchFamily="34" charset="0"/>
                        <a:cs typeface="Arial" panose="020B0604020202020204" pitchFamily="34" charset="0"/>
                      </a:endParaRPr>
                    </a:p>
                  </a:txBody>
                  <a:tcPr/>
                </a:tc>
              </a:tr>
              <a:tr h="1326281">
                <a:tc>
                  <a:txBody>
                    <a:bodyPr/>
                    <a:lstStyle/>
                    <a:p>
                      <a:pPr algn="ctr"/>
                      <a:r>
                        <a:rPr lang="en-US" sz="1200" dirty="0" smtClean="0">
                          <a:latin typeface="Arial" panose="020B0604020202020204" pitchFamily="34" charset="0"/>
                          <a:cs typeface="Arial" panose="020B0604020202020204" pitchFamily="34" charset="0"/>
                        </a:rPr>
                        <a:t>Unit II</a:t>
                      </a:r>
                      <a:endParaRPr lang="en-US" sz="1200" dirty="0">
                        <a:latin typeface="Arial" panose="020B0604020202020204" pitchFamily="34" charset="0"/>
                        <a:cs typeface="Arial" panose="020B0604020202020204" pitchFamily="34" charset="0"/>
                      </a:endParaRPr>
                    </a:p>
                  </a:txBody>
                  <a:tcPr/>
                </a:tc>
                <a:tc>
                  <a:txBody>
                    <a:bodyPr/>
                    <a:lstStyle/>
                    <a:p>
                      <a:r>
                        <a:rPr lang="en-US" sz="1200" b="1" dirty="0" smtClean="0">
                          <a:latin typeface="Arial" panose="020B0604020202020204" pitchFamily="34" charset="0"/>
                          <a:cs typeface="Arial" panose="020B0604020202020204" pitchFamily="34" charset="0"/>
                        </a:rPr>
                        <a:t>Gene manipulation techniques </a:t>
                      </a:r>
                    </a:p>
                    <a:p>
                      <a:r>
                        <a:rPr lang="en-US" sz="1200" dirty="0" smtClean="0">
                          <a:latin typeface="Arial" panose="020B0604020202020204" pitchFamily="34" charset="0"/>
                          <a:cs typeface="Arial" panose="020B0604020202020204" pitchFamily="34" charset="0"/>
                        </a:rPr>
                        <a:t>Cloning, </a:t>
                      </a:r>
                      <a:r>
                        <a:rPr lang="en-US" sz="1200" dirty="0" err="1" smtClean="0">
                          <a:latin typeface="Arial" panose="020B0604020202020204" pitchFamily="34" charset="0"/>
                          <a:cs typeface="Arial" panose="020B0604020202020204" pitchFamily="34" charset="0"/>
                        </a:rPr>
                        <a:t>Transgenesis</a:t>
                      </a:r>
                      <a:r>
                        <a:rPr lang="en-US" sz="1200" dirty="0" smtClean="0">
                          <a:latin typeface="Arial" panose="020B0604020202020204" pitchFamily="34" charset="0"/>
                          <a:cs typeface="Arial" panose="020B0604020202020204" pitchFamily="34" charset="0"/>
                        </a:rPr>
                        <a:t> and site-specific recombination: </a:t>
                      </a:r>
                      <a:r>
                        <a:rPr lang="en-US" sz="1200" dirty="0" err="1" smtClean="0">
                          <a:latin typeface="Arial" panose="020B0604020202020204" pitchFamily="34" charset="0"/>
                          <a:cs typeface="Arial" panose="020B0604020202020204" pitchFamily="34" charset="0"/>
                        </a:rPr>
                        <a:t>Cre</a:t>
                      </a:r>
                      <a:r>
                        <a:rPr lang="en-US" sz="1200" dirty="0" smtClean="0">
                          <a:latin typeface="Arial" panose="020B0604020202020204" pitchFamily="34" charset="0"/>
                          <a:cs typeface="Arial" panose="020B0604020202020204" pitchFamily="34" charset="0"/>
                        </a:rPr>
                        <a:t>-Lox, Phi31 </a:t>
                      </a:r>
                      <a:r>
                        <a:rPr lang="en-US" sz="1200" dirty="0" err="1" smtClean="0">
                          <a:latin typeface="Arial" panose="020B0604020202020204" pitchFamily="34" charset="0"/>
                          <a:cs typeface="Arial" panose="020B0604020202020204" pitchFamily="34" charset="0"/>
                        </a:rPr>
                        <a:t>integrase</a:t>
                      </a:r>
                      <a:r>
                        <a:rPr lang="en-US" sz="1200" dirty="0" smtClean="0">
                          <a:latin typeface="Arial" panose="020B0604020202020204" pitchFamily="34" charset="0"/>
                          <a:cs typeface="Arial" panose="020B0604020202020204" pitchFamily="34" charset="0"/>
                        </a:rPr>
                        <a:t>, Genome editing: ZFNs, TALENs, CRISPR/Cas9, Multi-gene assemblies and high-throughput DNA assembly techniques. Molecular imaging: Fluorescent tagging of fixed and live cells, CRISPR-based DNA tagging, rainbow imaging, Quantitative and high-throughput single-cell image analysis. </a:t>
                      </a:r>
                    </a:p>
                  </a:txBody>
                  <a:tcPr/>
                </a:tc>
                <a:tc>
                  <a:txBody>
                    <a:bodyPr/>
                    <a:lstStyle/>
                    <a:p>
                      <a:endParaRPr lang="en-US" sz="1200" b="1" dirty="0" smtClean="0">
                        <a:latin typeface="Arial" panose="020B0604020202020204" pitchFamily="34" charset="0"/>
                        <a:cs typeface="Arial" panose="020B0604020202020204" pitchFamily="34" charset="0"/>
                      </a:endParaRPr>
                    </a:p>
                    <a:p>
                      <a:r>
                        <a:rPr lang="en-US" sz="1200" b="1" dirty="0" smtClean="0">
                          <a:latin typeface="Arial" panose="020B0604020202020204" pitchFamily="34" charset="0"/>
                          <a:cs typeface="Arial" panose="020B0604020202020204" pitchFamily="34" charset="0"/>
                        </a:rPr>
                        <a:t>REVATHY NADHAN, PhD</a:t>
                      </a:r>
                      <a:endParaRPr lang="en-US" sz="1200" b="1" dirty="0">
                        <a:latin typeface="Arial" panose="020B0604020202020204" pitchFamily="34" charset="0"/>
                        <a:cs typeface="Arial" panose="020B0604020202020204" pitchFamily="34" charset="0"/>
                      </a:endParaRPr>
                    </a:p>
                  </a:txBody>
                  <a:tcPr/>
                </a:tc>
              </a:tr>
              <a:tr h="1149443">
                <a:tc>
                  <a:txBody>
                    <a:bodyPr/>
                    <a:lstStyle/>
                    <a:p>
                      <a:pPr algn="ctr"/>
                      <a:r>
                        <a:rPr lang="en-US" sz="1200" dirty="0" smtClean="0">
                          <a:latin typeface="Arial" panose="020B0604020202020204" pitchFamily="34" charset="0"/>
                          <a:cs typeface="Arial" panose="020B0604020202020204" pitchFamily="34" charset="0"/>
                        </a:rPr>
                        <a:t>Unit III</a:t>
                      </a:r>
                      <a:endParaRPr lang="en-US" sz="1200" dirty="0">
                        <a:latin typeface="Arial" panose="020B0604020202020204" pitchFamily="34" charset="0"/>
                        <a:cs typeface="Arial" panose="020B0604020202020204" pitchFamily="34" charset="0"/>
                      </a:endParaRPr>
                    </a:p>
                  </a:txBody>
                  <a:tcPr/>
                </a:tc>
                <a:tc>
                  <a:txBody>
                    <a:bodyPr/>
                    <a:lstStyle/>
                    <a:p>
                      <a:r>
                        <a:rPr lang="en-US" sz="1200" b="1" dirty="0" smtClean="0">
                          <a:latin typeface="Arial" panose="020B0604020202020204" pitchFamily="34" charset="0"/>
                          <a:cs typeface="Arial" panose="020B0604020202020204" pitchFamily="34" charset="0"/>
                        </a:rPr>
                        <a:t>Gene transfer techniques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Biological methods, chemical methods, physical or mechanical methods, Agrobacterium- mediated gene transfer in plants, Chloroplast transformation.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latin typeface="Arial" panose="020B0604020202020204" pitchFamily="34" charset="0"/>
                        <a:cs typeface="Arial" panose="020B0604020202020204" pitchFamily="34"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Bacteria as model systems in genetic analysis: Mutation, recombination, test of </a:t>
                      </a:r>
                      <a:r>
                        <a:rPr lang="en-US" sz="1200" dirty="0" err="1" smtClean="0">
                          <a:latin typeface="Arial" panose="020B0604020202020204" pitchFamily="34" charset="0"/>
                          <a:cs typeface="Arial" panose="020B0604020202020204" pitchFamily="34" charset="0"/>
                        </a:rPr>
                        <a:t>allelism</a:t>
                      </a:r>
                      <a:r>
                        <a:rPr lang="en-US" sz="1200" dirty="0" smtClean="0">
                          <a:latin typeface="Arial" panose="020B0604020202020204" pitchFamily="34" charset="0"/>
                          <a:cs typeface="Arial" panose="020B0604020202020204" pitchFamily="34" charset="0"/>
                        </a:rPr>
                        <a:t>, gene mapping. Methods of gene transfer in bacteria.</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dirty="0" smtClean="0">
                        <a:solidFill>
                          <a:schemeClr val="tx1"/>
                        </a:solidFill>
                        <a:latin typeface="Arial" panose="020B0604020202020204" pitchFamily="34" charset="0"/>
                        <a:cs typeface="Arial" panose="020B0604020202020204" pitchFamily="34"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latin typeface="Arial" panose="020B0604020202020204" pitchFamily="34" charset="0"/>
                          <a:cs typeface="Arial" panose="020B0604020202020204" pitchFamily="34" charset="0"/>
                        </a:rPr>
                        <a:t>E.V.</a:t>
                      </a:r>
                      <a:r>
                        <a:rPr lang="en-US" sz="1200" b="1" baseline="0" dirty="0" smtClean="0">
                          <a:solidFill>
                            <a:schemeClr val="tx1"/>
                          </a:solidFill>
                          <a:latin typeface="Arial" panose="020B0604020202020204" pitchFamily="34" charset="0"/>
                          <a:cs typeface="Arial" panose="020B0604020202020204" pitchFamily="34" charset="0"/>
                        </a:rPr>
                        <a:t> SONIYA, PHD</a:t>
                      </a:r>
                      <a:endParaRPr lang="en-US" sz="1200" b="1" dirty="0" smtClean="0">
                        <a:solidFill>
                          <a:schemeClr val="tx1"/>
                        </a:solidFill>
                        <a:latin typeface="Arial" panose="020B0604020202020204" pitchFamily="34" charset="0"/>
                        <a:cs typeface="Arial" panose="020B0604020202020204" pitchFamily="34" charset="0"/>
                      </a:endParaRPr>
                    </a:p>
                    <a:p>
                      <a:r>
                        <a:rPr lang="en-US" sz="1200" b="1" dirty="0" smtClean="0">
                          <a:solidFill>
                            <a:schemeClr val="tx1"/>
                          </a:solidFill>
                          <a:latin typeface="Arial" panose="020B0604020202020204" pitchFamily="34" charset="0"/>
                          <a:cs typeface="Arial" panose="020B0604020202020204" pitchFamily="34" charset="0"/>
                        </a:rPr>
                        <a:t>RAJESWARI GOPAL,</a:t>
                      </a:r>
                      <a:r>
                        <a:rPr lang="en-US" sz="1200" b="1" baseline="0" dirty="0" smtClean="0">
                          <a:solidFill>
                            <a:schemeClr val="tx1"/>
                          </a:solidFill>
                          <a:latin typeface="Arial" panose="020B0604020202020204" pitchFamily="34" charset="0"/>
                          <a:cs typeface="Arial" panose="020B0604020202020204" pitchFamily="34" charset="0"/>
                        </a:rPr>
                        <a:t> PhD</a:t>
                      </a:r>
                    </a:p>
                    <a:p>
                      <a:endParaRPr lang="en-US" sz="1200" b="1" baseline="0" dirty="0" smtClean="0">
                        <a:solidFill>
                          <a:schemeClr val="tx1"/>
                        </a:solidFill>
                        <a:latin typeface="Arial" panose="020B0604020202020204" pitchFamily="34" charset="0"/>
                        <a:cs typeface="Arial" panose="020B0604020202020204" pitchFamily="34" charset="0"/>
                      </a:endParaRPr>
                    </a:p>
                    <a:p>
                      <a:r>
                        <a:rPr lang="en-US" sz="1200" b="1" baseline="0" dirty="0" smtClean="0">
                          <a:solidFill>
                            <a:schemeClr val="tx1"/>
                          </a:solidFill>
                          <a:latin typeface="Arial" panose="020B0604020202020204" pitchFamily="34" charset="0"/>
                          <a:cs typeface="Arial" panose="020B0604020202020204" pitchFamily="34" charset="0"/>
                        </a:rPr>
                        <a:t>RAKESH </a:t>
                      </a:r>
                      <a:r>
                        <a:rPr lang="en-US" sz="1200" b="1" baseline="0" dirty="0" smtClean="0">
                          <a:solidFill>
                            <a:schemeClr val="tx1"/>
                          </a:solidFill>
                          <a:latin typeface="Arial" panose="020B0604020202020204" pitchFamily="34" charset="0"/>
                          <a:cs typeface="Arial" panose="020B0604020202020204" pitchFamily="34" charset="0"/>
                        </a:rPr>
                        <a:t>LAISHRAM, PhD</a:t>
                      </a:r>
                    </a:p>
                  </a:txBody>
                  <a:tcPr/>
                </a:tc>
              </a:tr>
              <a:tr h="79576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Unit IV</a:t>
                      </a:r>
                    </a:p>
                    <a:p>
                      <a:pPr algn="ctr"/>
                      <a:endParaRPr lang="en-US" sz="1200" dirty="0">
                        <a:latin typeface="Arial" panose="020B0604020202020204" pitchFamily="34" charset="0"/>
                        <a:cs typeface="Arial" panose="020B0604020202020204" pitchFamily="34" charset="0"/>
                      </a:endParaRPr>
                    </a:p>
                  </a:txBody>
                  <a:tcPr/>
                </a:tc>
                <a:tc>
                  <a:txBody>
                    <a:bodyPr/>
                    <a:lstStyle/>
                    <a:p>
                      <a:r>
                        <a:rPr lang="en-US" sz="1200" kern="1200" baseline="0" dirty="0" smtClean="0">
                          <a:solidFill>
                            <a:schemeClr val="dk1"/>
                          </a:solidFill>
                          <a:latin typeface="Arial" pitchFamily="34" charset="0"/>
                          <a:ea typeface="+mn-ea"/>
                          <a:cs typeface="Arial" pitchFamily="34" charset="0"/>
                        </a:rPr>
                        <a:t>Application in synthetic and developmental biology - Application in human genetics, disease </a:t>
                      </a:r>
                      <a:r>
                        <a:rPr lang="en-US" sz="1200" kern="1200" baseline="0" dirty="0" err="1" smtClean="0">
                          <a:solidFill>
                            <a:schemeClr val="dk1"/>
                          </a:solidFill>
                          <a:latin typeface="Arial" pitchFamily="34" charset="0"/>
                          <a:ea typeface="+mn-ea"/>
                          <a:cs typeface="Arial" pitchFamily="34" charset="0"/>
                        </a:rPr>
                        <a:t>phenotyping</a:t>
                      </a:r>
                      <a:r>
                        <a:rPr lang="en-US" sz="1200" kern="1200" baseline="0" dirty="0" smtClean="0">
                          <a:solidFill>
                            <a:schemeClr val="dk1"/>
                          </a:solidFill>
                          <a:latin typeface="Arial" pitchFamily="34" charset="0"/>
                          <a:ea typeface="+mn-ea"/>
                          <a:cs typeface="Arial" pitchFamily="34" charset="0"/>
                        </a:rPr>
                        <a:t>, Gene targeting and silencing, Gene therapy in the treatment of diseases, Challenges and future of gene therapy. </a:t>
                      </a:r>
                      <a:r>
                        <a:rPr lang="en-US" sz="1200" kern="1200" baseline="0" dirty="0" err="1" smtClean="0">
                          <a:solidFill>
                            <a:schemeClr val="dk1"/>
                          </a:solidFill>
                          <a:latin typeface="Arial" pitchFamily="34" charset="0"/>
                          <a:ea typeface="+mn-ea"/>
                          <a:cs typeface="Arial" pitchFamily="34" charset="0"/>
                        </a:rPr>
                        <a:t>Biopharming</a:t>
                      </a:r>
                      <a:r>
                        <a:rPr lang="en-US" sz="1200" kern="1200" baseline="0" dirty="0" smtClean="0">
                          <a:solidFill>
                            <a:schemeClr val="dk1"/>
                          </a:solidFill>
                          <a:latin typeface="Arial" pitchFamily="34" charset="0"/>
                          <a:ea typeface="+mn-ea"/>
                          <a:cs typeface="Arial" pitchFamily="34" charset="0"/>
                        </a:rPr>
                        <a:t>-plants and animals as bioreactors.</a:t>
                      </a:r>
                      <a:endParaRPr lang="en-US" sz="1200" dirty="0">
                        <a:latin typeface="Arial" pitchFamily="34" charset="0"/>
                        <a:cs typeface="Arial" pitchFamily="34" charset="0"/>
                      </a:endParaRPr>
                    </a:p>
                  </a:txBody>
                  <a:tcPr/>
                </a:tc>
                <a:tc>
                  <a:txBody>
                    <a:bodyPr/>
                    <a:lstStyle/>
                    <a:p>
                      <a:r>
                        <a:rPr lang="en-US" sz="1200" b="1" dirty="0" smtClean="0">
                          <a:solidFill>
                            <a:schemeClr val="tx1"/>
                          </a:solidFill>
                          <a:latin typeface="Arial" pitchFamily="34" charset="0"/>
                          <a:cs typeface="Arial" pitchFamily="34" charset="0"/>
                        </a:rPr>
                        <a:t>DEEPA</a:t>
                      </a:r>
                      <a:r>
                        <a:rPr lang="en-US" sz="1200" b="1" baseline="0" dirty="0" smtClean="0">
                          <a:solidFill>
                            <a:schemeClr val="tx1"/>
                          </a:solidFill>
                          <a:latin typeface="Arial" pitchFamily="34" charset="0"/>
                          <a:cs typeface="Arial" pitchFamily="34" charset="0"/>
                        </a:rPr>
                        <a:t> NARAYANAN, </a:t>
                      </a:r>
                      <a:r>
                        <a:rPr lang="en-US" sz="1200" b="1" dirty="0" smtClean="0">
                          <a:solidFill>
                            <a:schemeClr val="tx1"/>
                          </a:solidFill>
                          <a:latin typeface="Arial" pitchFamily="34" charset="0"/>
                          <a:cs typeface="Arial" pitchFamily="34" charset="0"/>
                        </a:rPr>
                        <a:t>PhD</a:t>
                      </a:r>
                    </a:p>
                    <a:p>
                      <a:endParaRPr lang="en-US" sz="1200" b="1" dirty="0" smtClean="0">
                        <a:solidFill>
                          <a:schemeClr val="tx1"/>
                        </a:solidFill>
                        <a:latin typeface="Arial" pitchFamily="34" charset="0"/>
                        <a:cs typeface="Arial" pitchFamily="34" charset="0"/>
                      </a:endParaRPr>
                    </a:p>
                    <a:p>
                      <a:r>
                        <a:rPr lang="en-US" sz="1200" b="1" dirty="0" smtClean="0">
                          <a:solidFill>
                            <a:schemeClr val="tx1"/>
                          </a:solidFill>
                          <a:latin typeface="Arial" pitchFamily="34" charset="0"/>
                          <a:cs typeface="Arial" pitchFamily="34" charset="0"/>
                        </a:rPr>
                        <a:t>ARUMUGHAM RAJAVELU, PhD</a:t>
                      </a:r>
                    </a:p>
                  </a:txBody>
                  <a:tcPr/>
                </a:tc>
              </a:tr>
              <a:tr h="1856793">
                <a:tc>
                  <a:txBody>
                    <a:bodyPr/>
                    <a:lstStyle/>
                    <a:p>
                      <a:pPr algn="ctr"/>
                      <a:r>
                        <a:rPr lang="en-US" sz="1200" dirty="0" smtClean="0">
                          <a:latin typeface="Arial" panose="020B0604020202020204" pitchFamily="34" charset="0"/>
                          <a:cs typeface="Arial" panose="020B0604020202020204" pitchFamily="34" charset="0"/>
                        </a:rPr>
                        <a:t>Total</a:t>
                      </a:r>
                      <a:endParaRPr lang="en-US" sz="12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latin typeface="Arial" panose="020B0604020202020204" pitchFamily="34" charset="0"/>
                          <a:cs typeface="Arial" panose="020B0604020202020204" pitchFamily="34" charset="0"/>
                        </a:rPr>
                        <a:t>Genetically Modified Organisms/plants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latin typeface="Arial" panose="020B0604020202020204" pitchFamily="34" charset="0"/>
                          <a:cs typeface="Arial" panose="020B0604020202020204" pitchFamily="34" charset="0"/>
                        </a:rPr>
                        <a:t>Importance in Basic &amp; Applied Research, Cloning by nuclear transfer, transgenic technology: Transgenic mice, Transgenic Drosophila, Transgenic C </a:t>
                      </a:r>
                      <a:r>
                        <a:rPr lang="en-US" sz="1200" b="0" dirty="0" err="1" smtClean="0">
                          <a:latin typeface="Arial" panose="020B0604020202020204" pitchFamily="34" charset="0"/>
                          <a:cs typeface="Arial" panose="020B0604020202020204" pitchFamily="34" charset="0"/>
                        </a:rPr>
                        <a:t>elegans</a:t>
                      </a:r>
                      <a:r>
                        <a:rPr lang="en-US" sz="1200" b="0" dirty="0" smtClean="0">
                          <a:latin typeface="Arial" panose="020B0604020202020204" pitchFamily="34" charset="0"/>
                          <a:cs typeface="Arial" panose="020B0604020202020204" pitchFamily="34" charset="0"/>
                        </a:rPr>
                        <a:t>, Transgenic Zebra Fish,, Transgenic Cattle, Transgenic Chicken, Transgenic Goat, Gene-targeted Mouse models,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latin typeface="Arial" panose="020B0604020202020204" pitchFamily="34" charset="0"/>
                          <a:cs typeface="Arial" panose="020B0604020202020204" pitchFamily="34" charset="0"/>
                        </a:rPr>
                        <a:t>Transgenic Plants,</a:t>
                      </a:r>
                      <a:r>
                        <a:rPr lang="en-US" sz="1200" b="0" baseline="0" dirty="0" smtClean="0">
                          <a:latin typeface="Arial" panose="020B0604020202020204" pitchFamily="34" charset="0"/>
                          <a:cs typeface="Arial" panose="020B0604020202020204" pitchFamily="34" charset="0"/>
                        </a:rPr>
                        <a:t> </a:t>
                      </a:r>
                      <a:r>
                        <a:rPr lang="en-US" sz="1200" b="0" dirty="0" smtClean="0">
                          <a:latin typeface="Arial" panose="020B0604020202020204" pitchFamily="34" charset="0"/>
                          <a:cs typeface="Arial" panose="020B0604020202020204" pitchFamily="34" charset="0"/>
                        </a:rPr>
                        <a:t>Transgenic Arabidopsis</a:t>
                      </a:r>
                    </a:p>
                  </a:txBody>
                  <a:tcPr/>
                </a:tc>
                <a:tc>
                  <a:txBody>
                    <a:bodyPr/>
                    <a:lstStyle/>
                    <a:p>
                      <a:endParaRPr lang="en-US" sz="1200" b="1" dirty="0" smtClean="0">
                        <a:solidFill>
                          <a:schemeClr val="tx1"/>
                        </a:solidFill>
                        <a:latin typeface="Arial" panose="020B0604020202020204" pitchFamily="34" charset="0"/>
                        <a:cs typeface="Arial" panose="020B0604020202020204" pitchFamily="34" charset="0"/>
                      </a:endParaRPr>
                    </a:p>
                    <a:p>
                      <a:r>
                        <a:rPr lang="en-US" sz="1200" b="1" dirty="0" smtClean="0">
                          <a:solidFill>
                            <a:schemeClr val="tx1"/>
                          </a:solidFill>
                          <a:latin typeface="Arial" panose="020B0604020202020204" pitchFamily="34" charset="0"/>
                          <a:cs typeface="Arial" panose="020B0604020202020204" pitchFamily="34" charset="0"/>
                        </a:rPr>
                        <a:t>P.K.UMASANKAR, PhD</a:t>
                      </a:r>
                    </a:p>
                    <a:p>
                      <a:endParaRPr lang="en-US" sz="1200" b="1" dirty="0" smtClean="0">
                        <a:solidFill>
                          <a:schemeClr val="tx1"/>
                        </a:solidFill>
                        <a:latin typeface="Arial" panose="020B0604020202020204" pitchFamily="34" charset="0"/>
                        <a:cs typeface="Arial" panose="020B0604020202020204" pitchFamily="34" charset="0"/>
                      </a:endParaRPr>
                    </a:p>
                    <a:p>
                      <a:endParaRPr lang="en-US" sz="1200" b="1" dirty="0" smtClean="0">
                        <a:solidFill>
                          <a:schemeClr val="tx1"/>
                        </a:solidFill>
                        <a:latin typeface="Arial" panose="020B0604020202020204" pitchFamily="34" charset="0"/>
                        <a:cs typeface="Arial" panose="020B0604020202020204" pitchFamily="34" charset="0"/>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dirty="0" smtClean="0">
                        <a:solidFill>
                          <a:schemeClr val="tx1"/>
                        </a:solidFill>
                        <a:latin typeface="Arial" panose="020B0604020202020204" pitchFamily="34" charset="0"/>
                        <a:cs typeface="Arial" panose="020B0604020202020204" pitchFamily="34" charset="0"/>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dirty="0" smtClean="0">
                        <a:solidFill>
                          <a:schemeClr val="tx1"/>
                        </a:solidFill>
                        <a:latin typeface="Arial" panose="020B0604020202020204" pitchFamily="34" charset="0"/>
                        <a:cs typeface="Arial" panose="020B0604020202020204" pitchFamily="34"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latin typeface="Arial" panose="020B0604020202020204" pitchFamily="34" charset="0"/>
                          <a:cs typeface="Arial" panose="020B0604020202020204" pitchFamily="34" charset="0"/>
                        </a:rPr>
                        <a:t>RAJESWARI GOPAL,</a:t>
                      </a:r>
                      <a:r>
                        <a:rPr lang="en-US" sz="1200" b="1" baseline="0" dirty="0" smtClean="0">
                          <a:solidFill>
                            <a:schemeClr val="tx1"/>
                          </a:solidFill>
                          <a:latin typeface="Arial" panose="020B0604020202020204" pitchFamily="34" charset="0"/>
                          <a:cs typeface="Arial" panose="020B0604020202020204" pitchFamily="34" charset="0"/>
                        </a:rPr>
                        <a:t> PhD</a:t>
                      </a:r>
                    </a:p>
                    <a:p>
                      <a:endParaRPr lang="en-US" sz="1200" b="1" dirty="0" smtClean="0">
                        <a:solidFill>
                          <a:schemeClr val="tx1"/>
                        </a:solidFill>
                        <a:latin typeface="Arial" panose="020B0604020202020204" pitchFamily="34" charset="0"/>
                        <a:cs typeface="Arial" panose="020B0604020202020204" pitchFamily="34" charset="0"/>
                      </a:endParaRPr>
                    </a:p>
                    <a:p>
                      <a:endParaRPr lang="en-US" sz="1200" b="1" dirty="0" smtClean="0">
                        <a:solidFill>
                          <a:schemeClr val="tx1"/>
                        </a:solidFill>
                        <a:latin typeface="Arial" panose="020B0604020202020204" pitchFamily="34" charset="0"/>
                        <a:cs typeface="Arial" panose="020B0604020202020204" pitchFamily="34" charset="0"/>
                      </a:endParaRPr>
                    </a:p>
                    <a:p>
                      <a:endParaRPr lang="en-US" sz="1200" b="1" dirty="0" smtClean="0">
                        <a:solidFill>
                          <a:schemeClr val="tx1"/>
                        </a:solidFill>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3448163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29210391"/>
              </p:ext>
            </p:extLst>
          </p:nvPr>
        </p:nvGraphicFramePr>
        <p:xfrm>
          <a:off x="228600" y="703579"/>
          <a:ext cx="8614469" cy="5295541"/>
        </p:xfrm>
        <a:graphic>
          <a:graphicData uri="http://schemas.openxmlformats.org/drawingml/2006/table">
            <a:tbl>
              <a:tblPr firstRow="1" bandRow="1">
                <a:tableStyleId>{5C22544A-7EE6-4342-B048-85BDC9FD1C3A}</a:tableStyleId>
              </a:tblPr>
              <a:tblGrid>
                <a:gridCol w="870860"/>
                <a:gridCol w="5497300"/>
                <a:gridCol w="2246309"/>
              </a:tblGrid>
              <a:tr h="420647">
                <a:tc>
                  <a:txBody>
                    <a:bodyPr/>
                    <a:lstStyle/>
                    <a:p>
                      <a:pPr algn="ctr"/>
                      <a:r>
                        <a:rPr lang="en-US" sz="1400" b="1" dirty="0" smtClean="0">
                          <a:latin typeface="Arial" panose="020B0604020202020204" pitchFamily="34" charset="0"/>
                          <a:cs typeface="Arial" panose="020B0604020202020204" pitchFamily="34" charset="0"/>
                        </a:rPr>
                        <a:t>UNIT</a:t>
                      </a:r>
                      <a:endParaRPr lang="en-US" sz="1400" b="1" dirty="0">
                        <a:latin typeface="Arial" panose="020B0604020202020204" pitchFamily="34" charset="0"/>
                        <a:cs typeface="Arial" panose="020B0604020202020204" pitchFamily="34" charset="0"/>
                      </a:endParaRPr>
                    </a:p>
                  </a:txBody>
                  <a:tcPr/>
                </a:tc>
                <a:tc>
                  <a:txBody>
                    <a:bodyPr/>
                    <a:lstStyle/>
                    <a:p>
                      <a:pPr algn="ctr"/>
                      <a:r>
                        <a:rPr lang="en-US" sz="1400" b="1" dirty="0" smtClean="0">
                          <a:latin typeface="Arial" panose="020B0604020202020204" pitchFamily="34" charset="0"/>
                          <a:cs typeface="Arial" panose="020B0604020202020204" pitchFamily="34" charset="0"/>
                        </a:rPr>
                        <a:t>TOPIC</a:t>
                      </a:r>
                      <a:endParaRPr lang="en-US" sz="1400" b="1" dirty="0">
                        <a:latin typeface="Arial" panose="020B0604020202020204" pitchFamily="34" charset="0"/>
                        <a:cs typeface="Arial" panose="020B0604020202020204" pitchFamily="34" charset="0"/>
                      </a:endParaRPr>
                    </a:p>
                  </a:txBody>
                  <a:tcPr/>
                </a:tc>
                <a:tc>
                  <a:txBody>
                    <a:bodyPr/>
                    <a:lstStyle/>
                    <a:p>
                      <a:pPr algn="ctr"/>
                      <a:r>
                        <a:rPr lang="en-US" sz="1400" b="1" dirty="0" smtClean="0">
                          <a:latin typeface="Arial" panose="020B0604020202020204" pitchFamily="34" charset="0"/>
                          <a:cs typeface="Arial" panose="020B0604020202020204" pitchFamily="34" charset="0"/>
                        </a:rPr>
                        <a:t>FACULTY</a:t>
                      </a:r>
                      <a:endParaRPr lang="en-US" sz="1400" b="1" dirty="0">
                        <a:latin typeface="Arial" panose="020B0604020202020204" pitchFamily="34" charset="0"/>
                        <a:cs typeface="Arial" panose="020B0604020202020204" pitchFamily="34" charset="0"/>
                      </a:endParaRPr>
                    </a:p>
                  </a:txBody>
                  <a:tcPr/>
                </a:tc>
              </a:tr>
              <a:tr h="1348375">
                <a:tc>
                  <a:txBody>
                    <a:bodyPr/>
                    <a:lstStyle/>
                    <a:p>
                      <a:r>
                        <a:rPr lang="en-US" sz="1200" dirty="0" smtClean="0">
                          <a:latin typeface="Arial" panose="020B0604020202020204" pitchFamily="34" charset="0"/>
                          <a:cs typeface="Arial" panose="020B0604020202020204" pitchFamily="34" charset="0"/>
                        </a:rPr>
                        <a:t>Unit I</a:t>
                      </a:r>
                      <a:endParaRPr lang="en-US" sz="1200" dirty="0">
                        <a:latin typeface="Arial" panose="020B0604020202020204" pitchFamily="34" charset="0"/>
                        <a:cs typeface="Arial" panose="020B0604020202020204" pitchFamily="34" charset="0"/>
                      </a:endParaRPr>
                    </a:p>
                  </a:txBody>
                  <a:tcPr/>
                </a:tc>
                <a:tc>
                  <a:txBody>
                    <a:bodyPr/>
                    <a:lstStyle/>
                    <a:p>
                      <a:r>
                        <a:rPr lang="en-US" sz="1200" b="1" dirty="0" smtClean="0">
                          <a:latin typeface="Arial" panose="020B0604020202020204" pitchFamily="34" charset="0"/>
                          <a:cs typeface="Arial" panose="020B0604020202020204" pitchFamily="34" charset="0"/>
                        </a:rPr>
                        <a:t>Plant tissue culture </a:t>
                      </a:r>
                    </a:p>
                    <a:p>
                      <a:r>
                        <a:rPr lang="en-US" sz="1200" dirty="0" smtClean="0">
                          <a:latin typeface="Arial" panose="020B0604020202020204" pitchFamily="34" charset="0"/>
                          <a:cs typeface="Arial" panose="020B0604020202020204" pitchFamily="34" charset="0"/>
                        </a:rPr>
                        <a:t>Scope, Importance and limitations of plant tissue culture; Tissue culture media - composition and preparation </a:t>
                      </a:r>
                    </a:p>
                  </a:txBody>
                  <a:tcPr/>
                </a:tc>
                <a:tc>
                  <a:txBody>
                    <a:bodyPr/>
                    <a:lstStyle/>
                    <a:p>
                      <a:endParaRPr lang="en-US" sz="1200" b="1" dirty="0" smtClean="0">
                        <a:solidFill>
                          <a:srgbClr val="000000"/>
                        </a:solidFill>
                        <a:latin typeface="Arial" panose="020B0604020202020204" pitchFamily="34" charset="0"/>
                        <a:cs typeface="Arial" panose="020B0604020202020204" pitchFamily="34" charset="0"/>
                      </a:endParaRPr>
                    </a:p>
                    <a:p>
                      <a:r>
                        <a:rPr lang="en-US" sz="1200" b="1" dirty="0" smtClean="0">
                          <a:solidFill>
                            <a:srgbClr val="000000"/>
                          </a:solidFill>
                          <a:latin typeface="Arial" panose="020B0604020202020204" pitchFamily="34" charset="0"/>
                          <a:cs typeface="Arial" panose="020B0604020202020204" pitchFamily="34" charset="0"/>
                        </a:rPr>
                        <a:t>E.V.</a:t>
                      </a:r>
                      <a:r>
                        <a:rPr lang="en-US" sz="1200" b="1" baseline="0" dirty="0" smtClean="0">
                          <a:solidFill>
                            <a:srgbClr val="000000"/>
                          </a:solidFill>
                          <a:latin typeface="Arial" panose="020B0604020202020204" pitchFamily="34" charset="0"/>
                          <a:cs typeface="Arial" panose="020B0604020202020204" pitchFamily="34" charset="0"/>
                        </a:rPr>
                        <a:t> SONIYA, PHD</a:t>
                      </a:r>
                      <a:endParaRPr lang="en-US" sz="1200" b="1" dirty="0" smtClean="0">
                        <a:solidFill>
                          <a:srgbClr val="000000"/>
                        </a:solidFill>
                        <a:latin typeface="Arial" panose="020B0604020202020204" pitchFamily="34" charset="0"/>
                        <a:cs typeface="Arial" panose="020B0604020202020204" pitchFamily="34" charset="0"/>
                      </a:endParaRPr>
                    </a:p>
                    <a:p>
                      <a:r>
                        <a:rPr lang="en-US" sz="1200" b="1" dirty="0" smtClean="0">
                          <a:solidFill>
                            <a:srgbClr val="000000"/>
                          </a:solidFill>
                          <a:latin typeface="Arial" panose="020B0604020202020204" pitchFamily="34" charset="0"/>
                          <a:cs typeface="Arial" panose="020B0604020202020204" pitchFamily="34" charset="0"/>
                        </a:rPr>
                        <a:t>RAJESWARI GOPAL, PhD</a:t>
                      </a:r>
                    </a:p>
                    <a:p>
                      <a:r>
                        <a:rPr lang="en-US" sz="1200" b="1" dirty="0" smtClean="0">
                          <a:solidFill>
                            <a:srgbClr val="000000"/>
                          </a:solidFill>
                          <a:latin typeface="Arial" panose="020B0604020202020204" pitchFamily="34" charset="0"/>
                          <a:cs typeface="Arial" panose="020B0604020202020204" pitchFamily="34" charset="0"/>
                        </a:rPr>
                        <a:t>R.S.LAKSHMI, PhD</a:t>
                      </a:r>
                      <a:endParaRPr lang="en-US" sz="1200" b="1" dirty="0">
                        <a:solidFill>
                          <a:srgbClr val="000000"/>
                        </a:solidFill>
                        <a:latin typeface="Arial" panose="020B0604020202020204" pitchFamily="34" charset="0"/>
                        <a:cs typeface="Arial" panose="020B0604020202020204" pitchFamily="34" charset="0"/>
                      </a:endParaRPr>
                    </a:p>
                  </a:txBody>
                  <a:tcPr/>
                </a:tc>
              </a:tr>
              <a:tr h="1348375">
                <a:tc>
                  <a:txBody>
                    <a:bodyPr/>
                    <a:lstStyle/>
                    <a:p>
                      <a:r>
                        <a:rPr lang="en-US" sz="1200" dirty="0" smtClean="0">
                          <a:latin typeface="Arial" panose="020B0604020202020204" pitchFamily="34" charset="0"/>
                          <a:cs typeface="Arial" panose="020B0604020202020204" pitchFamily="34" charset="0"/>
                        </a:rPr>
                        <a:t>Unit II</a:t>
                      </a:r>
                      <a:endParaRPr lang="en-US" sz="1200" dirty="0">
                        <a:latin typeface="Arial" panose="020B0604020202020204" pitchFamily="34" charset="0"/>
                        <a:cs typeface="Arial" panose="020B0604020202020204" pitchFamily="34" charset="0"/>
                      </a:endParaRPr>
                    </a:p>
                  </a:txBody>
                  <a:tcPr/>
                </a:tc>
                <a:tc>
                  <a:txBody>
                    <a:bodyPr/>
                    <a:lstStyle/>
                    <a:p>
                      <a:r>
                        <a:rPr lang="en-US" sz="1200" b="1" dirty="0" smtClean="0">
                          <a:latin typeface="Arial" panose="020B0604020202020204" pitchFamily="34" charset="0"/>
                          <a:cs typeface="Arial" panose="020B0604020202020204" pitchFamily="34" charset="0"/>
                        </a:rPr>
                        <a:t>Micro propagation of plants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Initiation and maintenance of callus and suspension cultures; in vitro genetic conservation; in vitro clonal multiplication; Plant growth regulators for organogenesis, </a:t>
                      </a:r>
                      <a:r>
                        <a:rPr lang="en-US" sz="1200" dirty="0" err="1" smtClean="0">
                          <a:latin typeface="Arial" panose="020B0604020202020204" pitchFamily="34" charset="0"/>
                          <a:cs typeface="Arial" panose="020B0604020202020204" pitchFamily="34" charset="0"/>
                        </a:rPr>
                        <a:t>somaclonal</a:t>
                      </a:r>
                      <a:r>
                        <a:rPr lang="en-US" sz="1200" dirty="0" smtClean="0">
                          <a:latin typeface="Arial" panose="020B0604020202020204" pitchFamily="34" charset="0"/>
                          <a:cs typeface="Arial" panose="020B0604020202020204" pitchFamily="34" charset="0"/>
                        </a:rPr>
                        <a:t> variation and cell line selection, production of haploids and homozygous cell lines. Selection and maintenance of cell lines, cryopreservation, </a:t>
                      </a:r>
                      <a:r>
                        <a:rPr lang="en-US" sz="1200" dirty="0" err="1" smtClean="0">
                          <a:latin typeface="Arial" panose="020B0604020202020204" pitchFamily="34" charset="0"/>
                          <a:cs typeface="Arial" panose="020B0604020202020204" pitchFamily="34" charset="0"/>
                        </a:rPr>
                        <a:t>germplasm</a:t>
                      </a:r>
                      <a:r>
                        <a:rPr lang="en-US" sz="1200" dirty="0" smtClean="0">
                          <a:latin typeface="Arial" panose="020B0604020202020204" pitchFamily="34" charset="0"/>
                          <a:cs typeface="Arial" panose="020B0604020202020204" pitchFamily="34" charset="0"/>
                        </a:rPr>
                        <a:t> collection and conservation  </a:t>
                      </a:r>
                    </a:p>
                  </a:txBody>
                  <a:tcPr/>
                </a:tc>
                <a:tc>
                  <a:txBody>
                    <a:bodyPr/>
                    <a:lstStyle/>
                    <a:p>
                      <a:endParaRPr lang="en-US" sz="1200" b="1" dirty="0" smtClean="0">
                        <a:latin typeface="Arial" panose="020B0604020202020204" pitchFamily="34" charset="0"/>
                        <a:cs typeface="Arial" panose="020B0604020202020204" pitchFamily="34" charset="0"/>
                      </a:endParaRPr>
                    </a:p>
                    <a:p>
                      <a:endParaRPr lang="en-US" sz="1200" b="1" dirty="0" smtClean="0">
                        <a:latin typeface="Arial" panose="020B0604020202020204" pitchFamily="34" charset="0"/>
                        <a:cs typeface="Arial" panose="020B0604020202020204" pitchFamily="34" charset="0"/>
                      </a:endParaRPr>
                    </a:p>
                    <a:p>
                      <a:r>
                        <a:rPr lang="en-US" sz="1200" b="1" dirty="0" smtClean="0">
                          <a:latin typeface="Arial" panose="020B0604020202020204" pitchFamily="34" charset="0"/>
                          <a:cs typeface="Arial" panose="020B0604020202020204" pitchFamily="34" charset="0"/>
                        </a:rPr>
                        <a:t>R.S LAKSHMI,  PhD</a:t>
                      </a:r>
                      <a:endParaRPr lang="en-US" sz="1200" b="1" dirty="0">
                        <a:latin typeface="Arial" panose="020B0604020202020204" pitchFamily="34" charset="0"/>
                        <a:cs typeface="Arial" panose="020B0604020202020204" pitchFamily="34" charset="0"/>
                      </a:endParaRPr>
                    </a:p>
                  </a:txBody>
                  <a:tcPr/>
                </a:tc>
              </a:tr>
              <a:tr h="2178144">
                <a:tc>
                  <a:txBody>
                    <a:bodyPr/>
                    <a:lstStyle/>
                    <a:p>
                      <a:r>
                        <a:rPr lang="en-US" sz="1200" dirty="0" smtClean="0">
                          <a:latin typeface="Arial" panose="020B0604020202020204" pitchFamily="34" charset="0"/>
                          <a:cs typeface="Arial" panose="020B0604020202020204" pitchFamily="34" charset="0"/>
                        </a:rPr>
                        <a:t>Unit III</a:t>
                      </a:r>
                      <a:endParaRPr lang="en-US" sz="1200" dirty="0">
                        <a:latin typeface="Arial" panose="020B0604020202020204" pitchFamily="34" charset="0"/>
                        <a:cs typeface="Arial" panose="020B0604020202020204" pitchFamily="34" charset="0"/>
                      </a:endParaRPr>
                    </a:p>
                  </a:txBody>
                  <a:tcPr/>
                </a:tc>
                <a:tc>
                  <a:txBody>
                    <a:bodyPr/>
                    <a:lstStyle/>
                    <a:p>
                      <a:r>
                        <a:rPr lang="en-US" sz="1200" b="1" dirty="0" smtClean="0">
                          <a:latin typeface="Arial" panose="020B0604020202020204" pitchFamily="34" charset="0"/>
                          <a:cs typeface="Arial" panose="020B0604020202020204" pitchFamily="34" charset="0"/>
                        </a:rPr>
                        <a:t>Genetics in evolution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Arial"/>
                          <a:ea typeface="+mn-ea"/>
                          <a:cs typeface="+mn-cs"/>
                        </a:rPr>
                        <a:t>Origins of Agriculture, Evolution and distribution of species and forms - wild relatives and </a:t>
                      </a:r>
                      <a:r>
                        <a:rPr lang="en-US" sz="1200" kern="1200" dirty="0" err="1" smtClean="0">
                          <a:solidFill>
                            <a:schemeClr val="dk1"/>
                          </a:solidFill>
                          <a:effectLst/>
                          <a:latin typeface="Arial"/>
                          <a:ea typeface="+mn-ea"/>
                          <a:cs typeface="+mn-cs"/>
                        </a:rPr>
                        <a:t>germplasm</a:t>
                      </a:r>
                      <a:r>
                        <a:rPr lang="en-US" sz="1200" kern="1200" dirty="0" smtClean="0">
                          <a:solidFill>
                            <a:schemeClr val="dk1"/>
                          </a:solidFill>
                          <a:effectLst/>
                          <a:latin typeface="Arial"/>
                          <a:ea typeface="+mn-ea"/>
                          <a:cs typeface="+mn-cs"/>
                        </a:rPr>
                        <a:t>; Genetics – </a:t>
                      </a:r>
                      <a:r>
                        <a:rPr lang="en-US" sz="1200" kern="1200" dirty="0" err="1" smtClean="0">
                          <a:solidFill>
                            <a:schemeClr val="dk1"/>
                          </a:solidFill>
                          <a:effectLst/>
                          <a:latin typeface="Arial"/>
                          <a:ea typeface="+mn-ea"/>
                          <a:cs typeface="+mn-cs"/>
                        </a:rPr>
                        <a:t>cytogenetics</a:t>
                      </a:r>
                      <a:r>
                        <a:rPr lang="en-US" sz="1200" kern="1200" dirty="0" smtClean="0">
                          <a:solidFill>
                            <a:schemeClr val="dk1"/>
                          </a:solidFill>
                          <a:effectLst/>
                          <a:latin typeface="Arial"/>
                          <a:ea typeface="+mn-ea"/>
                          <a:cs typeface="+mn-cs"/>
                        </a:rPr>
                        <a:t> and genome relationship, Centers of origin and biodiversity hot spots; Crop domestication: domestication syndrome, monophyletic and polyphyletic domestication with examples. Twenty-first Century Plant Domestication. Gene bank management: Gene conversion, Gene duplication and divergent evolution, collecting, maintenance, evaluation, storage and documentation Genetic diversity within crops, Tools for drawing phylogenetic inferences and its importance. </a:t>
                      </a:r>
                    </a:p>
                  </a:txBody>
                  <a:tcPr/>
                </a:tc>
                <a:tc>
                  <a:txBody>
                    <a:bodyPr/>
                    <a:lstStyle/>
                    <a:p>
                      <a:endParaRPr lang="en-US" sz="1200" b="1" dirty="0" smtClean="0">
                        <a:latin typeface="Arial" panose="020B0604020202020204" pitchFamily="34" charset="0"/>
                        <a:cs typeface="Arial" panose="020B0604020202020204" pitchFamily="34" charset="0"/>
                      </a:endParaRPr>
                    </a:p>
                    <a:p>
                      <a:endParaRPr lang="en-US" sz="1200" b="1" dirty="0" smtClean="0">
                        <a:latin typeface="Arial" panose="020B0604020202020204" pitchFamily="34" charset="0"/>
                        <a:cs typeface="Arial" panose="020B0604020202020204" pitchFamily="34" charset="0"/>
                      </a:endParaRPr>
                    </a:p>
                    <a:p>
                      <a:r>
                        <a:rPr lang="en-US" sz="1200" b="1" dirty="0" smtClean="0">
                          <a:latin typeface="Arial" panose="020B0604020202020204" pitchFamily="34" charset="0"/>
                          <a:cs typeface="Arial" panose="020B0604020202020204" pitchFamily="34" charset="0"/>
                        </a:rPr>
                        <a:t>R.S LAKSHMI, PhD</a:t>
                      </a:r>
                      <a:endParaRPr lang="en-US" sz="1200" b="1" dirty="0">
                        <a:latin typeface="Arial" panose="020B0604020202020204" pitchFamily="34" charset="0"/>
                        <a:cs typeface="Arial" panose="020B0604020202020204" pitchFamily="34" charset="0"/>
                      </a:endParaRPr>
                    </a:p>
                  </a:txBody>
                  <a:tcPr/>
                </a:tc>
              </a:tr>
            </a:tbl>
          </a:graphicData>
        </a:graphic>
      </p:graphicFrame>
      <p:sp>
        <p:nvSpPr>
          <p:cNvPr id="3" name="TextBox 2"/>
          <p:cNvSpPr txBox="1"/>
          <p:nvPr/>
        </p:nvSpPr>
        <p:spPr>
          <a:xfrm>
            <a:off x="1241632" y="57121"/>
            <a:ext cx="6124368" cy="369332"/>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IN" b="1" dirty="0"/>
              <a:t>RGC </a:t>
            </a:r>
            <a:r>
              <a:rPr lang="en-IN" b="1" dirty="0" smtClean="0"/>
              <a:t>409: </a:t>
            </a:r>
            <a:r>
              <a:rPr lang="en-US" b="1" dirty="0" smtClean="0"/>
              <a:t>Plant </a:t>
            </a:r>
            <a:r>
              <a:rPr lang="en-US" b="1" dirty="0"/>
              <a:t>Genetic </a:t>
            </a:r>
            <a:r>
              <a:rPr lang="en-US" b="1" dirty="0" smtClean="0"/>
              <a:t>Engineering</a:t>
            </a:r>
            <a:endParaRPr lang="en-US" dirty="0"/>
          </a:p>
        </p:txBody>
      </p:sp>
    </p:spTree>
    <p:extLst>
      <p:ext uri="{BB962C8B-B14F-4D97-AF65-F5344CB8AC3E}">
        <p14:creationId xmlns:p14="http://schemas.microsoft.com/office/powerpoint/2010/main" val="3679724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0428230"/>
              </p:ext>
            </p:extLst>
          </p:nvPr>
        </p:nvGraphicFramePr>
        <p:xfrm>
          <a:off x="228599" y="513080"/>
          <a:ext cx="8699773" cy="5753617"/>
        </p:xfrm>
        <a:graphic>
          <a:graphicData uri="http://schemas.openxmlformats.org/drawingml/2006/table">
            <a:tbl>
              <a:tblPr firstRow="1" bandRow="1">
                <a:tableStyleId>{5C22544A-7EE6-4342-B048-85BDC9FD1C3A}</a:tableStyleId>
              </a:tblPr>
              <a:tblGrid>
                <a:gridCol w="861383"/>
                <a:gridCol w="5743730"/>
                <a:gridCol w="2094660"/>
              </a:tblGrid>
              <a:tr h="361079">
                <a:tc>
                  <a:txBody>
                    <a:bodyPr/>
                    <a:lstStyle/>
                    <a:p>
                      <a:r>
                        <a:rPr lang="en-US" sz="1200" dirty="0" smtClean="0">
                          <a:latin typeface="Arial" panose="020B0604020202020204" pitchFamily="34" charset="0"/>
                          <a:cs typeface="Arial" panose="020B0604020202020204" pitchFamily="34" charset="0"/>
                        </a:rPr>
                        <a:t>UNIT</a:t>
                      </a:r>
                      <a:endParaRPr lang="en-US"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TOPIC</a:t>
                      </a:r>
                      <a:endParaRPr lang="en-US"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FACULTY</a:t>
                      </a:r>
                      <a:endParaRPr lang="en-US" sz="1200" dirty="0">
                        <a:latin typeface="Arial" panose="020B0604020202020204" pitchFamily="34" charset="0"/>
                        <a:cs typeface="Arial" panose="020B0604020202020204" pitchFamily="34" charset="0"/>
                      </a:endParaRPr>
                    </a:p>
                  </a:txBody>
                  <a:tcPr/>
                </a:tc>
              </a:tr>
              <a:tr h="18696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Unit IV</a:t>
                      </a:r>
                    </a:p>
                    <a:p>
                      <a:endParaRPr lang="en-US" sz="12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latin typeface="Arial" panose="020B0604020202020204" pitchFamily="34" charset="0"/>
                          <a:cs typeface="Arial" panose="020B0604020202020204" pitchFamily="34" charset="0"/>
                        </a:rPr>
                        <a:t>Genetics in Crop improvement methods </a:t>
                      </a:r>
                    </a:p>
                    <a:p>
                      <a:r>
                        <a:rPr lang="en-US" sz="1200" kern="1200" dirty="0" smtClean="0">
                          <a:solidFill>
                            <a:schemeClr val="dk1"/>
                          </a:solidFill>
                          <a:effectLst/>
                          <a:latin typeface="Arial"/>
                          <a:ea typeface="+mn-ea"/>
                          <a:cs typeface="+mn-cs"/>
                        </a:rPr>
                        <a:t>Breeding, Hybridization, backcross breeding, recombinant inbred lines, Molecular breeding- marker assisted selection (MAS), foreground and background selection, QTLs- </a:t>
                      </a:r>
                      <a:r>
                        <a:rPr lang="en-US" sz="1200" kern="1200" dirty="0" err="1" smtClean="0">
                          <a:solidFill>
                            <a:schemeClr val="dk1"/>
                          </a:solidFill>
                          <a:effectLst/>
                          <a:latin typeface="Arial"/>
                          <a:ea typeface="+mn-ea"/>
                          <a:cs typeface="+mn-cs"/>
                        </a:rPr>
                        <a:t>cisQTLs</a:t>
                      </a:r>
                      <a:r>
                        <a:rPr lang="en-US" sz="1200" kern="1200" dirty="0" smtClean="0">
                          <a:solidFill>
                            <a:schemeClr val="dk1"/>
                          </a:solidFill>
                          <a:effectLst/>
                          <a:latin typeface="Arial"/>
                          <a:ea typeface="+mn-ea"/>
                          <a:cs typeface="+mn-cs"/>
                        </a:rPr>
                        <a:t>, </a:t>
                      </a:r>
                      <a:r>
                        <a:rPr lang="en-US" sz="1200" kern="1200" dirty="0" err="1" smtClean="0">
                          <a:solidFill>
                            <a:schemeClr val="dk1"/>
                          </a:solidFill>
                          <a:effectLst/>
                          <a:latin typeface="Arial"/>
                          <a:ea typeface="+mn-ea"/>
                          <a:cs typeface="+mn-cs"/>
                        </a:rPr>
                        <a:t>eQTLs</a:t>
                      </a:r>
                      <a:r>
                        <a:rPr lang="en-US" sz="1200" kern="1200" dirty="0" smtClean="0">
                          <a:solidFill>
                            <a:schemeClr val="dk1"/>
                          </a:solidFill>
                          <a:effectLst/>
                          <a:latin typeface="Arial"/>
                          <a:ea typeface="+mn-ea"/>
                          <a:cs typeface="+mn-cs"/>
                        </a:rPr>
                        <a:t>, trait introgression, Genome wide association studies. Cytoplasmic male sterility and principles of hybrid seed production, TGMS and PGMS, applications of male sterility in hybrid seed production. Transgenic male sterility, clonal propagation, grafting and their uses, Plant tissue culture, Hormones and their uses, Double haploids development mechanisms and its application in crop improvement. Whole genome sequencing and </a:t>
                      </a:r>
                      <a:r>
                        <a:rPr lang="en-US" sz="1200" kern="1200" dirty="0" err="1" smtClean="0">
                          <a:solidFill>
                            <a:schemeClr val="dk1"/>
                          </a:solidFill>
                          <a:effectLst/>
                          <a:latin typeface="Arial"/>
                          <a:ea typeface="+mn-ea"/>
                          <a:cs typeface="+mn-cs"/>
                        </a:rPr>
                        <a:t>transcriptomics</a:t>
                      </a:r>
                      <a:r>
                        <a:rPr lang="en-US" sz="1200" kern="1200" dirty="0" smtClean="0">
                          <a:solidFill>
                            <a:schemeClr val="dk1"/>
                          </a:solidFill>
                          <a:effectLst/>
                          <a:latin typeface="Arial"/>
                          <a:ea typeface="+mn-ea"/>
                          <a:cs typeface="+mn-cs"/>
                        </a:rPr>
                        <a:t> uses in crop improvement.</a:t>
                      </a:r>
                      <a:endParaRPr lang="en-US" sz="1200" kern="1200" dirty="0">
                        <a:solidFill>
                          <a:schemeClr val="dk1"/>
                        </a:solidFill>
                        <a:effectLst/>
                        <a:latin typeface="Arial"/>
                        <a:ea typeface="+mn-ea"/>
                        <a:cs typeface="+mn-cs"/>
                      </a:endParaRPr>
                    </a:p>
                  </a:txBody>
                  <a:tcPr/>
                </a:tc>
                <a:tc>
                  <a:txBody>
                    <a:bodyPr/>
                    <a:lstStyle/>
                    <a:p>
                      <a:endParaRPr lang="en-US" sz="1200" b="1" dirty="0" smtClean="0">
                        <a:latin typeface="Arial" panose="020B0604020202020204" pitchFamily="34" charset="0"/>
                        <a:cs typeface="Arial" panose="020B0604020202020204" pitchFamily="34" charset="0"/>
                      </a:endParaRPr>
                    </a:p>
                    <a:p>
                      <a:endParaRPr lang="en-US" sz="1200" b="1" dirty="0" smtClean="0">
                        <a:latin typeface="Arial" panose="020B0604020202020204" pitchFamily="34" charset="0"/>
                        <a:cs typeface="Arial" panose="020B0604020202020204" pitchFamily="34" charset="0"/>
                      </a:endParaRPr>
                    </a:p>
                    <a:p>
                      <a:r>
                        <a:rPr lang="en-US" sz="1200" b="1" dirty="0" smtClean="0">
                          <a:latin typeface="Arial" panose="020B0604020202020204" pitchFamily="34" charset="0"/>
                          <a:cs typeface="Arial" panose="020B0604020202020204" pitchFamily="34" charset="0"/>
                        </a:rPr>
                        <a:t>R.S</a:t>
                      </a:r>
                      <a:r>
                        <a:rPr lang="en-US" sz="1200" b="1" baseline="0" dirty="0" smtClean="0">
                          <a:latin typeface="Arial" panose="020B0604020202020204" pitchFamily="34" charset="0"/>
                          <a:cs typeface="Arial" panose="020B0604020202020204" pitchFamily="34" charset="0"/>
                        </a:rPr>
                        <a:t> </a:t>
                      </a:r>
                      <a:r>
                        <a:rPr lang="en-US" sz="1200" b="1" dirty="0" smtClean="0">
                          <a:latin typeface="Arial" panose="020B0604020202020204" pitchFamily="34" charset="0"/>
                          <a:cs typeface="Arial" panose="020B0604020202020204" pitchFamily="34" charset="0"/>
                        </a:rPr>
                        <a:t>LAKSHMI,</a:t>
                      </a:r>
                      <a:r>
                        <a:rPr lang="en-US" sz="1200" b="1" baseline="0" dirty="0" smtClean="0">
                          <a:latin typeface="Arial" panose="020B0604020202020204" pitchFamily="34" charset="0"/>
                          <a:cs typeface="Arial" panose="020B0604020202020204" pitchFamily="34" charset="0"/>
                        </a:rPr>
                        <a:t> PhD</a:t>
                      </a:r>
                      <a:endParaRPr lang="en-US" sz="1200" b="1" dirty="0">
                        <a:latin typeface="Arial" panose="020B0604020202020204" pitchFamily="34" charset="0"/>
                        <a:cs typeface="Arial" panose="020B0604020202020204" pitchFamily="34" charset="0"/>
                      </a:endParaRPr>
                    </a:p>
                  </a:txBody>
                  <a:tcPr/>
                </a:tc>
              </a:tr>
              <a:tr h="3472298">
                <a:tc>
                  <a:txBody>
                    <a:bodyPr/>
                    <a:lstStyle/>
                    <a:p>
                      <a:r>
                        <a:rPr lang="en-US" sz="1200" dirty="0" smtClean="0">
                          <a:latin typeface="Arial" panose="020B0604020202020204" pitchFamily="34" charset="0"/>
                          <a:cs typeface="Arial" panose="020B0604020202020204" pitchFamily="34" charset="0"/>
                        </a:rPr>
                        <a:t>Unit V</a:t>
                      </a:r>
                      <a:endParaRPr lang="en-US" sz="12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latin typeface="Arial" panose="020B0604020202020204" pitchFamily="34" charset="0"/>
                          <a:cs typeface="Arial" panose="020B0604020202020204" pitchFamily="34" charset="0"/>
                        </a:rPr>
                        <a:t>Biotechnological advances in crop improvement </a:t>
                      </a:r>
                    </a:p>
                    <a:p>
                      <a:r>
                        <a:rPr lang="en-US" sz="1200" kern="1200" dirty="0" smtClean="0">
                          <a:solidFill>
                            <a:schemeClr val="dk1"/>
                          </a:solidFill>
                          <a:effectLst/>
                          <a:latin typeface="Arial"/>
                          <a:ea typeface="+mn-ea"/>
                          <a:cs typeface="+mn-cs"/>
                        </a:rPr>
                        <a:t>Plant transformation vectors - T-DNA and viral vectors, direct gene transfer vectors; Selectable marker and reporter genes, Plant transformation by Agrobacterium sp., non-Agrobacterium sp., and in </a:t>
                      </a:r>
                      <a:r>
                        <a:rPr lang="en-US" sz="1200" kern="1200" dirty="0" err="1" smtClean="0">
                          <a:solidFill>
                            <a:schemeClr val="dk1"/>
                          </a:solidFill>
                          <a:effectLst/>
                          <a:latin typeface="Arial"/>
                          <a:ea typeface="+mn-ea"/>
                          <a:cs typeface="+mn-cs"/>
                        </a:rPr>
                        <a:t>planta</a:t>
                      </a:r>
                      <a:r>
                        <a:rPr lang="en-US" sz="1200" kern="1200" dirty="0" smtClean="0">
                          <a:solidFill>
                            <a:schemeClr val="dk1"/>
                          </a:solidFill>
                          <a:effectLst/>
                          <a:latin typeface="Arial"/>
                          <a:ea typeface="+mn-ea"/>
                          <a:cs typeface="+mn-cs"/>
                        </a:rPr>
                        <a:t> transformation, Molecular mechanism of T-DNA transfer; Direct gene transfer methods in plants - Gene gun and other methods; Chloroplast transformation; Transgene analysis, silencing and targeting; Marker-free and novel selection strategies; </a:t>
                      </a:r>
                      <a:r>
                        <a:rPr lang="en-US" sz="1200" kern="1200" dirty="0" err="1" smtClean="0">
                          <a:solidFill>
                            <a:schemeClr val="dk1"/>
                          </a:solidFill>
                          <a:effectLst/>
                          <a:latin typeface="Arial"/>
                          <a:ea typeface="+mn-ea"/>
                          <a:cs typeface="+mn-cs"/>
                        </a:rPr>
                        <a:t>Multigene</a:t>
                      </a:r>
                      <a:r>
                        <a:rPr lang="en-US" sz="1200" kern="1200" dirty="0" smtClean="0">
                          <a:solidFill>
                            <a:schemeClr val="dk1"/>
                          </a:solidFill>
                          <a:effectLst/>
                          <a:latin typeface="Arial"/>
                          <a:ea typeface="+mn-ea"/>
                          <a:cs typeface="+mn-cs"/>
                        </a:rPr>
                        <a:t> engineering; Genetic engineering methods to improve stress tolerance. Binary vectors, overexpression, gene silencing, gene editing, plant transformation, transgenic plants few examples (</a:t>
                      </a:r>
                      <a:r>
                        <a:rPr lang="en-US" sz="1200" kern="1200" dirty="0" err="1" smtClean="0">
                          <a:solidFill>
                            <a:schemeClr val="dk1"/>
                          </a:solidFill>
                          <a:effectLst/>
                          <a:latin typeface="Arial"/>
                          <a:ea typeface="+mn-ea"/>
                          <a:cs typeface="+mn-cs"/>
                        </a:rPr>
                        <a:t>Bt</a:t>
                      </a:r>
                      <a:r>
                        <a:rPr lang="en-US" sz="1200" kern="1200" dirty="0" smtClean="0">
                          <a:solidFill>
                            <a:schemeClr val="dk1"/>
                          </a:solidFill>
                          <a:effectLst/>
                          <a:latin typeface="Arial"/>
                          <a:ea typeface="+mn-ea"/>
                          <a:cs typeface="+mn-cs"/>
                        </a:rPr>
                        <a:t>-cotton, </a:t>
                      </a:r>
                      <a:r>
                        <a:rPr lang="en-US" sz="1200" kern="1200" dirty="0" err="1" smtClean="0">
                          <a:solidFill>
                            <a:schemeClr val="dk1"/>
                          </a:solidFill>
                          <a:effectLst/>
                          <a:latin typeface="Arial"/>
                          <a:ea typeface="+mn-ea"/>
                          <a:cs typeface="+mn-cs"/>
                        </a:rPr>
                        <a:t>Bt-brinjal</a:t>
                      </a:r>
                      <a:r>
                        <a:rPr lang="en-US" sz="1200" kern="1200" dirty="0" smtClean="0">
                          <a:solidFill>
                            <a:schemeClr val="dk1"/>
                          </a:solidFill>
                          <a:effectLst/>
                          <a:latin typeface="Arial"/>
                          <a:ea typeface="+mn-ea"/>
                          <a:cs typeface="+mn-cs"/>
                        </a:rPr>
                        <a:t>). Socio-economic benefits of transgenic plants, Biosafety -ethical issues associated with GM crops. Gene knock-down by ribozymes, antisense RNA and RNA interference. Applications of plant transgenic technology: Transgenic crops for resistance against biotic and abiotic stresses; Engineering crops for male sterility and modification of flower </a:t>
                      </a:r>
                      <a:r>
                        <a:rPr lang="en-US" sz="1200" kern="1200" dirty="0" err="1" smtClean="0">
                          <a:solidFill>
                            <a:schemeClr val="dk1"/>
                          </a:solidFill>
                          <a:effectLst/>
                          <a:latin typeface="Arial"/>
                          <a:ea typeface="+mn-ea"/>
                          <a:cs typeface="+mn-cs"/>
                        </a:rPr>
                        <a:t>colour</a:t>
                      </a:r>
                      <a:r>
                        <a:rPr lang="en-US" sz="1200" kern="1200" dirty="0" smtClean="0">
                          <a:solidFill>
                            <a:schemeClr val="dk1"/>
                          </a:solidFill>
                          <a:effectLst/>
                          <a:latin typeface="Arial"/>
                          <a:ea typeface="+mn-ea"/>
                          <a:cs typeface="+mn-cs"/>
                        </a:rPr>
                        <a:t>, flowering, fruit ripening and senescence; GM crops for nutritional quality and quantity; </a:t>
                      </a:r>
                      <a:r>
                        <a:rPr lang="en-US" sz="1200" kern="1200" dirty="0" err="1" smtClean="0">
                          <a:solidFill>
                            <a:schemeClr val="dk1"/>
                          </a:solidFill>
                          <a:effectLst/>
                          <a:latin typeface="Arial"/>
                          <a:ea typeface="+mn-ea"/>
                          <a:cs typeface="+mn-cs"/>
                        </a:rPr>
                        <a:t>RNAi</a:t>
                      </a:r>
                      <a:r>
                        <a:rPr lang="en-US" sz="1200" kern="1200" dirty="0" smtClean="0">
                          <a:solidFill>
                            <a:schemeClr val="dk1"/>
                          </a:solidFill>
                          <a:effectLst/>
                          <a:latin typeface="Arial"/>
                          <a:ea typeface="+mn-ea"/>
                          <a:cs typeface="+mn-cs"/>
                        </a:rPr>
                        <a:t>-mediated crop improvement; Molecular pharming; Metabolic engineering and hairy root culture for secondary plant products; Other applications; Global status and biosafety of transgenic plants.</a:t>
                      </a:r>
                      <a:endParaRPr lang="en-US" sz="1200" kern="1200" dirty="0">
                        <a:solidFill>
                          <a:schemeClr val="dk1"/>
                        </a:solidFill>
                        <a:effectLst/>
                        <a:latin typeface="Arial"/>
                        <a:ea typeface="+mn-ea"/>
                        <a:cs typeface="+mn-cs"/>
                      </a:endParaRPr>
                    </a:p>
                  </a:txBody>
                  <a:tcPr/>
                </a:tc>
                <a:tc>
                  <a:txBody>
                    <a:bodyPr/>
                    <a:lstStyle/>
                    <a:p>
                      <a:endParaRPr lang="en-US" sz="1200" b="1" dirty="0" smtClean="0">
                        <a:latin typeface="Arial" panose="020B0604020202020204" pitchFamily="34" charset="0"/>
                        <a:cs typeface="Arial" panose="020B0604020202020204" pitchFamily="34" charset="0"/>
                      </a:endParaRPr>
                    </a:p>
                    <a:p>
                      <a:endParaRPr lang="en-US" sz="1200" b="1" dirty="0" smtClean="0">
                        <a:latin typeface="Arial" panose="020B0604020202020204" pitchFamily="34" charset="0"/>
                        <a:cs typeface="Arial" panose="020B0604020202020204" pitchFamily="34"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dirty="0" smtClean="0">
                          <a:solidFill>
                            <a:srgbClr val="000000"/>
                          </a:solidFill>
                          <a:latin typeface="Arial" panose="020B0604020202020204" pitchFamily="34" charset="0"/>
                          <a:cs typeface="Arial" panose="020B0604020202020204" pitchFamily="34" charset="0"/>
                        </a:rPr>
                        <a:t>E.V.</a:t>
                      </a:r>
                      <a:r>
                        <a:rPr lang="en-US" sz="1200" b="1" baseline="0" dirty="0" smtClean="0">
                          <a:solidFill>
                            <a:srgbClr val="000000"/>
                          </a:solidFill>
                          <a:latin typeface="Arial" panose="020B0604020202020204" pitchFamily="34" charset="0"/>
                          <a:cs typeface="Arial" panose="020B0604020202020204" pitchFamily="34" charset="0"/>
                        </a:rPr>
                        <a:t> SONIYA, PHD</a:t>
                      </a:r>
                      <a:endParaRPr lang="en-US" sz="1200" b="1" dirty="0" smtClean="0">
                        <a:solidFill>
                          <a:srgbClr val="000000"/>
                        </a:solidFill>
                        <a:latin typeface="Arial" panose="020B0604020202020204" pitchFamily="34" charset="0"/>
                        <a:cs typeface="Arial" panose="020B0604020202020204" pitchFamily="34" charset="0"/>
                      </a:endParaRPr>
                    </a:p>
                    <a:p>
                      <a:endParaRPr lang="en-US" sz="1200" b="1" dirty="0" smtClean="0">
                        <a:latin typeface="Arial" panose="020B0604020202020204" pitchFamily="34" charset="0"/>
                        <a:cs typeface="Arial" panose="020B0604020202020204" pitchFamily="34" charset="0"/>
                      </a:endParaRPr>
                    </a:p>
                    <a:p>
                      <a:r>
                        <a:rPr lang="en-US" sz="1200" b="1" dirty="0" smtClean="0">
                          <a:latin typeface="Arial" panose="020B0604020202020204" pitchFamily="34" charset="0"/>
                          <a:cs typeface="Arial" panose="020B0604020202020204" pitchFamily="34" charset="0"/>
                        </a:rPr>
                        <a:t>RAJESWARI GOPAL,</a:t>
                      </a:r>
                      <a:r>
                        <a:rPr lang="en-US" sz="1200" b="1" baseline="0" dirty="0" smtClean="0">
                          <a:latin typeface="Arial" panose="020B0604020202020204" pitchFamily="34" charset="0"/>
                          <a:cs typeface="Arial" panose="020B0604020202020204" pitchFamily="34" charset="0"/>
                        </a:rPr>
                        <a:t> PhD</a:t>
                      </a:r>
                    </a:p>
                    <a:p>
                      <a:endParaRPr lang="en-US" sz="1200" b="1" dirty="0" smtClean="0">
                        <a:latin typeface="Arial" panose="020B0604020202020204" pitchFamily="34" charset="0"/>
                        <a:cs typeface="Arial" panose="020B0604020202020204" pitchFamily="34" charset="0"/>
                      </a:endParaRPr>
                    </a:p>
                  </a:txBody>
                  <a:tcPr/>
                </a:tc>
              </a:tr>
            </a:tbl>
          </a:graphicData>
        </a:graphic>
      </p:graphicFrame>
      <p:sp>
        <p:nvSpPr>
          <p:cNvPr id="3" name="TextBox 2"/>
          <p:cNvSpPr txBox="1"/>
          <p:nvPr/>
        </p:nvSpPr>
        <p:spPr>
          <a:xfrm>
            <a:off x="1620468" y="69821"/>
            <a:ext cx="6161054" cy="369332"/>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IN" b="1" dirty="0"/>
              <a:t>RGC </a:t>
            </a:r>
            <a:r>
              <a:rPr lang="en-IN" b="1" dirty="0" smtClean="0"/>
              <a:t>410: </a:t>
            </a:r>
            <a:r>
              <a:rPr lang="en-US" b="1" dirty="0" smtClean="0"/>
              <a:t>Plant </a:t>
            </a:r>
            <a:r>
              <a:rPr lang="en-US" b="1" dirty="0"/>
              <a:t>Genetic </a:t>
            </a:r>
            <a:r>
              <a:rPr lang="en-US" b="1" dirty="0" smtClean="0"/>
              <a:t>Engineering </a:t>
            </a:r>
            <a:r>
              <a:rPr lang="en-US" dirty="0" smtClean="0"/>
              <a:t> </a:t>
            </a:r>
            <a:endParaRPr lang="en-US" dirty="0"/>
          </a:p>
        </p:txBody>
      </p:sp>
    </p:spTree>
    <p:extLst>
      <p:ext uri="{BB962C8B-B14F-4D97-AF65-F5344CB8AC3E}">
        <p14:creationId xmlns:p14="http://schemas.microsoft.com/office/powerpoint/2010/main" val="4010619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89099" y="51832"/>
            <a:ext cx="6139813" cy="369332"/>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IN" b="1" dirty="0"/>
              <a:t>RGC </a:t>
            </a:r>
            <a:r>
              <a:rPr lang="en-IN" b="1" dirty="0" smtClean="0"/>
              <a:t>410: </a:t>
            </a:r>
            <a:r>
              <a:rPr lang="en-US" b="1" dirty="0" err="1" smtClean="0"/>
              <a:t>RNAi</a:t>
            </a:r>
            <a:r>
              <a:rPr lang="en-US" b="1" dirty="0"/>
              <a:t>- Biology and applications </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63145522"/>
              </p:ext>
            </p:extLst>
          </p:nvPr>
        </p:nvGraphicFramePr>
        <p:xfrm>
          <a:off x="18956" y="744741"/>
          <a:ext cx="9051588" cy="5687536"/>
        </p:xfrm>
        <a:graphic>
          <a:graphicData uri="http://schemas.openxmlformats.org/drawingml/2006/table">
            <a:tbl>
              <a:tblPr firstRow="1" bandRow="1">
                <a:tableStyleId>{5C22544A-7EE6-4342-B048-85BDC9FD1C3A}</a:tableStyleId>
              </a:tblPr>
              <a:tblGrid>
                <a:gridCol w="729814"/>
                <a:gridCol w="6094420"/>
                <a:gridCol w="2227354"/>
              </a:tblGrid>
              <a:tr h="284956">
                <a:tc>
                  <a:txBody>
                    <a:bodyPr/>
                    <a:lstStyle/>
                    <a:p>
                      <a:r>
                        <a:rPr lang="en-US" sz="1200" dirty="0" smtClean="0">
                          <a:latin typeface="Arial" panose="020B0604020202020204" pitchFamily="34" charset="0"/>
                          <a:cs typeface="Arial" panose="020B0604020202020204" pitchFamily="34" charset="0"/>
                        </a:rPr>
                        <a:t>Unit</a:t>
                      </a:r>
                      <a:endParaRPr lang="en-US"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Topic</a:t>
                      </a:r>
                      <a:endParaRPr lang="en-US"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FACULTY</a:t>
                      </a:r>
                      <a:endParaRPr lang="en-US" sz="1200" dirty="0">
                        <a:latin typeface="Arial" panose="020B0604020202020204" pitchFamily="34" charset="0"/>
                        <a:cs typeface="Arial" panose="020B0604020202020204" pitchFamily="34" charset="0"/>
                      </a:endParaRPr>
                    </a:p>
                  </a:txBody>
                  <a:tcPr/>
                </a:tc>
              </a:tr>
              <a:tr h="502920">
                <a:tc>
                  <a:txBody>
                    <a:bodyPr/>
                    <a:lstStyle/>
                    <a:p>
                      <a:r>
                        <a:rPr lang="en-US" sz="1200" dirty="0" smtClean="0">
                          <a:latin typeface="Arial Narrow"/>
                          <a:cs typeface="Arial Narrow"/>
                        </a:rPr>
                        <a:t>Unit I</a:t>
                      </a:r>
                      <a:endParaRPr lang="en-US" sz="1200" dirty="0">
                        <a:latin typeface="Arial Narrow"/>
                        <a:cs typeface="Arial Narrow"/>
                      </a:endParaRPr>
                    </a:p>
                  </a:txBody>
                  <a:tcPr/>
                </a:tc>
                <a:tc>
                  <a:txBody>
                    <a:bodyPr/>
                    <a:lstStyle/>
                    <a:p>
                      <a:r>
                        <a:rPr lang="en-US" sz="1200" b="1" dirty="0" smtClean="0">
                          <a:latin typeface="Arial Narrow"/>
                          <a:cs typeface="Arial Narrow"/>
                        </a:rPr>
                        <a:t>Types of </a:t>
                      </a:r>
                      <a:r>
                        <a:rPr lang="en-US" sz="1200" b="1" dirty="0" err="1" smtClean="0">
                          <a:latin typeface="Arial Narrow"/>
                          <a:cs typeface="Arial Narrow"/>
                        </a:rPr>
                        <a:t>RNAi</a:t>
                      </a:r>
                      <a:r>
                        <a:rPr lang="en-US" sz="1200" b="1" dirty="0" smtClean="0">
                          <a:latin typeface="Arial Narrow"/>
                          <a:cs typeface="Arial Narrow"/>
                        </a:rPr>
                        <a:t> </a:t>
                      </a:r>
                    </a:p>
                    <a:p>
                      <a:r>
                        <a:rPr lang="en-US" sz="1200" dirty="0" smtClean="0">
                          <a:latin typeface="Arial Narrow"/>
                          <a:cs typeface="Arial Narrow"/>
                        </a:rPr>
                        <a:t>Discovery of RNA interference (</a:t>
                      </a:r>
                      <a:r>
                        <a:rPr lang="en-US" sz="1200" dirty="0" err="1" smtClean="0">
                          <a:latin typeface="Arial Narrow"/>
                          <a:cs typeface="Arial Narrow"/>
                        </a:rPr>
                        <a:t>RNAi</a:t>
                      </a:r>
                      <a:r>
                        <a:rPr lang="en-US" sz="1200" dirty="0" smtClean="0">
                          <a:latin typeface="Arial Narrow"/>
                          <a:cs typeface="Arial Narrow"/>
                        </a:rPr>
                        <a:t>)- a historical perspective across multiple species, </a:t>
                      </a:r>
                      <a:r>
                        <a:rPr lang="en-US" sz="1200" dirty="0" err="1" smtClean="0">
                          <a:latin typeface="Arial Narrow"/>
                          <a:cs typeface="Arial Narrow"/>
                        </a:rPr>
                        <a:t>RNAi</a:t>
                      </a:r>
                      <a:r>
                        <a:rPr lang="en-US" sz="1200" dirty="0" smtClean="0">
                          <a:latin typeface="Arial Narrow"/>
                          <a:cs typeface="Arial Narrow"/>
                        </a:rPr>
                        <a:t> in plants and fungi, </a:t>
                      </a:r>
                      <a:r>
                        <a:rPr lang="en-US" sz="1200" dirty="0" err="1" smtClean="0">
                          <a:latin typeface="Arial Narrow"/>
                          <a:cs typeface="Arial Narrow"/>
                        </a:rPr>
                        <a:t>RNAi</a:t>
                      </a:r>
                      <a:r>
                        <a:rPr lang="en-US" sz="1200" dirty="0" smtClean="0">
                          <a:latin typeface="Arial Narrow"/>
                          <a:cs typeface="Arial Narrow"/>
                        </a:rPr>
                        <a:t> in </a:t>
                      </a:r>
                      <a:r>
                        <a:rPr lang="en-US" sz="1200" dirty="0" err="1" smtClean="0">
                          <a:latin typeface="Arial Narrow"/>
                          <a:cs typeface="Arial Narrow"/>
                        </a:rPr>
                        <a:t>Ceanorhabdites</a:t>
                      </a:r>
                      <a:r>
                        <a:rPr lang="en-US" sz="1200" dirty="0" smtClean="0">
                          <a:latin typeface="Arial Narrow"/>
                          <a:cs typeface="Arial Narrow"/>
                        </a:rPr>
                        <a:t> </a:t>
                      </a:r>
                      <a:r>
                        <a:rPr lang="en-US" sz="1200" dirty="0" err="1" smtClean="0">
                          <a:latin typeface="Arial Narrow"/>
                          <a:cs typeface="Arial Narrow"/>
                        </a:rPr>
                        <a:t>elegans</a:t>
                      </a:r>
                      <a:r>
                        <a:rPr lang="en-US" sz="1200" dirty="0" smtClean="0">
                          <a:latin typeface="Arial Narrow"/>
                          <a:cs typeface="Arial Narrow"/>
                        </a:rPr>
                        <a:t>  and Drosophila, </a:t>
                      </a:r>
                      <a:r>
                        <a:rPr lang="en-US" sz="1200" dirty="0" err="1" smtClean="0">
                          <a:latin typeface="Arial Narrow"/>
                          <a:cs typeface="Arial Narrow"/>
                        </a:rPr>
                        <a:t>RNAi</a:t>
                      </a:r>
                      <a:r>
                        <a:rPr lang="en-US" sz="1200" dirty="0" smtClean="0">
                          <a:latin typeface="Arial Narrow"/>
                          <a:cs typeface="Arial Narrow"/>
                        </a:rPr>
                        <a:t> in mammalian systems: PTGS, </a:t>
                      </a:r>
                      <a:r>
                        <a:rPr lang="en-US" sz="1200" dirty="0" err="1" smtClean="0">
                          <a:latin typeface="Arial Narrow"/>
                          <a:cs typeface="Arial Narrow"/>
                        </a:rPr>
                        <a:t>RNAi</a:t>
                      </a:r>
                      <a:r>
                        <a:rPr lang="en-US" sz="1200" dirty="0" smtClean="0">
                          <a:latin typeface="Arial Narrow"/>
                          <a:cs typeface="Arial Narrow"/>
                        </a:rPr>
                        <a:t> and related phenomena. Categories of small non-coding RNAs: </a:t>
                      </a:r>
                      <a:r>
                        <a:rPr lang="en-US" sz="1200" dirty="0" err="1" smtClean="0">
                          <a:latin typeface="Arial Narrow"/>
                          <a:cs typeface="Arial Narrow"/>
                        </a:rPr>
                        <a:t>dsRNAs</a:t>
                      </a:r>
                      <a:r>
                        <a:rPr lang="en-US" sz="1200" dirty="0" smtClean="0">
                          <a:latin typeface="Arial Narrow"/>
                          <a:cs typeface="Arial Narrow"/>
                        </a:rPr>
                        <a:t>, </a:t>
                      </a:r>
                      <a:r>
                        <a:rPr lang="en-US" sz="1200" dirty="0" err="1" smtClean="0">
                          <a:latin typeface="Arial Narrow"/>
                          <a:cs typeface="Arial Narrow"/>
                        </a:rPr>
                        <a:t>siRNAs</a:t>
                      </a:r>
                      <a:r>
                        <a:rPr lang="en-US" sz="1200" dirty="0" smtClean="0">
                          <a:latin typeface="Arial Narrow"/>
                          <a:cs typeface="Arial Narrow"/>
                        </a:rPr>
                        <a:t>, </a:t>
                      </a:r>
                      <a:r>
                        <a:rPr lang="en-US" sz="1200" dirty="0" err="1" smtClean="0">
                          <a:latin typeface="Arial Narrow"/>
                          <a:cs typeface="Arial Narrow"/>
                        </a:rPr>
                        <a:t>shRNAs</a:t>
                      </a:r>
                      <a:r>
                        <a:rPr lang="en-US" sz="1200" dirty="0" smtClean="0">
                          <a:latin typeface="Arial Narrow"/>
                          <a:cs typeface="Arial Narrow"/>
                        </a:rPr>
                        <a:t>, </a:t>
                      </a:r>
                      <a:r>
                        <a:rPr lang="en-US" sz="1200" dirty="0" err="1" smtClean="0">
                          <a:latin typeface="Arial Narrow"/>
                          <a:cs typeface="Arial Narrow"/>
                        </a:rPr>
                        <a:t>piRNAs</a:t>
                      </a:r>
                      <a:r>
                        <a:rPr lang="en-US" sz="1200" dirty="0" smtClean="0">
                          <a:latin typeface="Arial Narrow"/>
                          <a:cs typeface="Arial Narrow"/>
                        </a:rPr>
                        <a:t> and </a:t>
                      </a:r>
                      <a:r>
                        <a:rPr lang="en-US" sz="1200" dirty="0" err="1" smtClean="0">
                          <a:latin typeface="Arial Narrow"/>
                          <a:cs typeface="Arial Narrow"/>
                        </a:rPr>
                        <a:t>miRNAs</a:t>
                      </a:r>
                      <a:r>
                        <a:rPr lang="en-US" sz="1200" dirty="0" smtClean="0">
                          <a:latin typeface="Arial Narrow"/>
                          <a:cs typeface="Arial Narrow"/>
                        </a:rPr>
                        <a:t>, Detection of small RNAs. </a:t>
                      </a:r>
                    </a:p>
                  </a:txBody>
                  <a:tcPr/>
                </a:tc>
                <a:tc>
                  <a:txBody>
                    <a:bodyPr/>
                    <a:lstStyle/>
                    <a:p>
                      <a:endParaRPr lang="en-US" sz="1200" b="1" dirty="0" smtClean="0">
                        <a:latin typeface="Arial Narrow"/>
                        <a:cs typeface="Arial Narrow"/>
                      </a:endParaRPr>
                    </a:p>
                    <a:p>
                      <a:r>
                        <a:rPr lang="en-US" sz="1200" b="1" dirty="0" smtClean="0">
                          <a:latin typeface="Arial Narrow"/>
                          <a:cs typeface="Arial Narrow"/>
                        </a:rPr>
                        <a:t>DEEPA NARAYANAN, PhD</a:t>
                      </a:r>
                      <a:endParaRPr lang="en-US" sz="1200" b="1" dirty="0">
                        <a:latin typeface="Arial Narrow"/>
                        <a:cs typeface="Arial Narrow"/>
                      </a:endParaRPr>
                    </a:p>
                  </a:txBody>
                  <a:tcPr/>
                </a:tc>
              </a:tr>
              <a:tr h="701040">
                <a:tc>
                  <a:txBody>
                    <a:bodyPr/>
                    <a:lstStyle/>
                    <a:p>
                      <a:r>
                        <a:rPr lang="en-US" sz="1200" dirty="0" smtClean="0">
                          <a:latin typeface="Arial Narrow"/>
                          <a:cs typeface="Arial Narrow"/>
                        </a:rPr>
                        <a:t>Unit II</a:t>
                      </a:r>
                      <a:endParaRPr lang="en-US" sz="1200" dirty="0">
                        <a:latin typeface="Arial Narrow"/>
                        <a:cs typeface="Arial Narrow"/>
                      </a:endParaRPr>
                    </a:p>
                  </a:txBody>
                  <a:tcPr/>
                </a:tc>
                <a:tc>
                  <a:txBody>
                    <a:bodyPr/>
                    <a:lstStyle/>
                    <a:p>
                      <a:r>
                        <a:rPr lang="en-US" sz="1200" b="1" dirty="0" smtClean="0">
                          <a:latin typeface="Arial Narrow"/>
                          <a:cs typeface="Arial Narrow"/>
                        </a:rPr>
                        <a:t>Mechanism of </a:t>
                      </a:r>
                      <a:r>
                        <a:rPr lang="en-US" sz="1200" b="1" dirty="0" err="1" smtClean="0">
                          <a:latin typeface="Arial Narrow"/>
                          <a:cs typeface="Arial Narrow"/>
                        </a:rPr>
                        <a:t>RNAi</a:t>
                      </a:r>
                      <a:r>
                        <a:rPr lang="en-US" sz="1200" b="1" dirty="0" smtClean="0">
                          <a:latin typeface="Arial Narrow"/>
                          <a:cs typeface="Arial Narrow"/>
                        </a:rPr>
                        <a:t> </a:t>
                      </a:r>
                    </a:p>
                    <a:p>
                      <a:r>
                        <a:rPr lang="en-US" sz="1200" dirty="0" smtClean="0">
                          <a:latin typeface="Arial Narrow"/>
                          <a:cs typeface="Arial Narrow"/>
                        </a:rPr>
                        <a:t>Different components of </a:t>
                      </a:r>
                      <a:r>
                        <a:rPr lang="en-US" sz="1200" dirty="0" err="1" smtClean="0">
                          <a:latin typeface="Arial Narrow"/>
                          <a:cs typeface="Arial Narrow"/>
                        </a:rPr>
                        <a:t>RNAi</a:t>
                      </a:r>
                      <a:r>
                        <a:rPr lang="en-US" sz="1200" dirty="0" smtClean="0">
                          <a:latin typeface="Arial Narrow"/>
                          <a:cs typeface="Arial Narrow"/>
                        </a:rPr>
                        <a:t> pathway and their evolutionary conservation and role in gene silencing, </a:t>
                      </a:r>
                      <a:r>
                        <a:rPr lang="en-US" sz="1200" dirty="0" err="1" smtClean="0">
                          <a:latin typeface="Arial Narrow"/>
                          <a:cs typeface="Arial Narrow"/>
                        </a:rPr>
                        <a:t>RNAi</a:t>
                      </a:r>
                      <a:r>
                        <a:rPr lang="en-US" sz="1200" dirty="0" smtClean="0">
                          <a:latin typeface="Arial Narrow"/>
                          <a:cs typeface="Arial Narrow"/>
                        </a:rPr>
                        <a:t>-like pathway in bacteria, Molecular basis of </a:t>
                      </a:r>
                      <a:r>
                        <a:rPr lang="en-US" sz="1200" dirty="0" err="1" smtClean="0">
                          <a:latin typeface="Arial Narrow"/>
                          <a:cs typeface="Arial Narrow"/>
                        </a:rPr>
                        <a:t>RNAi</a:t>
                      </a:r>
                      <a:r>
                        <a:rPr lang="en-US" sz="1200" dirty="0" smtClean="0">
                          <a:latin typeface="Arial Narrow"/>
                          <a:cs typeface="Arial Narrow"/>
                        </a:rPr>
                        <a:t> /</a:t>
                      </a:r>
                      <a:r>
                        <a:rPr lang="en-US" sz="1200" dirty="0" err="1" smtClean="0">
                          <a:latin typeface="Arial Narrow"/>
                          <a:cs typeface="Arial Narrow"/>
                        </a:rPr>
                        <a:t>siRNA</a:t>
                      </a:r>
                      <a:r>
                        <a:rPr lang="en-US" sz="1200" dirty="0" smtClean="0">
                          <a:latin typeface="Arial Narrow"/>
                          <a:cs typeface="Arial Narrow"/>
                        </a:rPr>
                        <a:t> /</a:t>
                      </a:r>
                      <a:r>
                        <a:rPr lang="en-US" sz="1200" dirty="0" err="1" smtClean="0">
                          <a:latin typeface="Arial Narrow"/>
                          <a:cs typeface="Arial Narrow"/>
                        </a:rPr>
                        <a:t>miRNA</a:t>
                      </a:r>
                      <a:r>
                        <a:rPr lang="en-US" sz="1200" dirty="0" smtClean="0">
                          <a:latin typeface="Arial Narrow"/>
                          <a:cs typeface="Arial Narrow"/>
                        </a:rPr>
                        <a:t> mediated gene silencing, Enzymes involved in </a:t>
                      </a:r>
                      <a:r>
                        <a:rPr lang="en-US" sz="1200" dirty="0" err="1" smtClean="0">
                          <a:latin typeface="Arial Narrow"/>
                          <a:cs typeface="Arial Narrow"/>
                        </a:rPr>
                        <a:t>RNAi</a:t>
                      </a:r>
                      <a:r>
                        <a:rPr lang="en-US" sz="1200" dirty="0" smtClean="0">
                          <a:latin typeface="Arial Narrow"/>
                          <a:cs typeface="Arial Narrow"/>
                        </a:rPr>
                        <a:t> including Dicer, RISC, RNA helicase, RNA dependent RNA polymerase. </a:t>
                      </a:r>
                      <a:r>
                        <a:rPr lang="en-US" sz="1200" dirty="0" err="1" smtClean="0">
                          <a:latin typeface="Arial Narrow"/>
                          <a:cs typeface="Arial Narrow"/>
                        </a:rPr>
                        <a:t>RNAi</a:t>
                      </a:r>
                      <a:r>
                        <a:rPr lang="en-US" sz="1200" dirty="0" smtClean="0">
                          <a:latin typeface="Arial Narrow"/>
                          <a:cs typeface="Arial Narrow"/>
                        </a:rPr>
                        <a:t> in defense and the regulation of chromatin structure and gene expression; </a:t>
                      </a:r>
                      <a:r>
                        <a:rPr lang="en-US" sz="1200" dirty="0" err="1" smtClean="0">
                          <a:latin typeface="Arial Narrow"/>
                          <a:cs typeface="Arial Narrow"/>
                        </a:rPr>
                        <a:t>RNAi</a:t>
                      </a:r>
                      <a:r>
                        <a:rPr lang="en-US" sz="1200" dirty="0" smtClean="0">
                          <a:latin typeface="Arial Narrow"/>
                          <a:cs typeface="Arial Narrow"/>
                        </a:rPr>
                        <a:t> suppressors.</a:t>
                      </a:r>
                    </a:p>
                  </a:txBody>
                  <a:tcPr/>
                </a:tc>
                <a:tc>
                  <a:txBody>
                    <a:bodyPr/>
                    <a:lstStyle/>
                    <a:p>
                      <a:endParaRPr lang="en-US" sz="1200" b="1" dirty="0" smtClean="0">
                        <a:latin typeface="Arial Narrow"/>
                        <a:cs typeface="Arial Narrow"/>
                      </a:endParaRPr>
                    </a:p>
                    <a:p>
                      <a:r>
                        <a:rPr lang="en-US" sz="1200" b="1" dirty="0" smtClean="0">
                          <a:latin typeface="Arial Narrow"/>
                          <a:cs typeface="Arial Narrow"/>
                        </a:rPr>
                        <a:t>KRISHNA KRUTHKOTI, PhD</a:t>
                      </a:r>
                    </a:p>
                  </a:txBody>
                  <a:tcPr/>
                </a:tc>
              </a:tr>
              <a:tr h="759460">
                <a:tc>
                  <a:txBody>
                    <a:bodyPr/>
                    <a:lstStyle/>
                    <a:p>
                      <a:r>
                        <a:rPr lang="en-US" sz="1200" dirty="0" smtClean="0">
                          <a:latin typeface="Arial Narrow"/>
                          <a:cs typeface="Arial Narrow"/>
                        </a:rPr>
                        <a:t>Unit III</a:t>
                      </a:r>
                      <a:endParaRPr lang="en-US" sz="1200" dirty="0">
                        <a:latin typeface="Arial Narrow"/>
                        <a:cs typeface="Arial Narrow"/>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latin typeface="Arial Narrow"/>
                          <a:cs typeface="Arial Narrow"/>
                        </a:rPr>
                        <a:t>Large-scale analysis by </a:t>
                      </a:r>
                      <a:r>
                        <a:rPr lang="en-US" sz="1200" b="1" dirty="0" err="1" smtClean="0">
                          <a:latin typeface="Arial Narrow"/>
                          <a:cs typeface="Arial Narrow"/>
                        </a:rPr>
                        <a:t>RNAi</a:t>
                      </a:r>
                      <a:r>
                        <a:rPr lang="en-US" sz="1200" b="1" dirty="0" smtClean="0">
                          <a:latin typeface="Arial Narrow"/>
                          <a:cs typeface="Arial Narrow"/>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Narrow"/>
                          <a:cs typeface="Arial Narrow"/>
                        </a:rPr>
                        <a:t>Large-scale genetic analysis using </a:t>
                      </a:r>
                      <a:r>
                        <a:rPr lang="en-US" sz="1200" dirty="0" err="1" smtClean="0">
                          <a:latin typeface="Arial Narrow"/>
                          <a:cs typeface="Arial Narrow"/>
                        </a:rPr>
                        <a:t>RNAi</a:t>
                      </a:r>
                      <a:r>
                        <a:rPr lang="en-US" sz="1200" dirty="0" smtClean="0">
                          <a:latin typeface="Arial Narrow"/>
                          <a:cs typeface="Arial Narrow"/>
                        </a:rPr>
                        <a:t>: Genome-wide </a:t>
                      </a:r>
                      <a:r>
                        <a:rPr lang="en-US" sz="1200" dirty="0" err="1" smtClean="0">
                          <a:latin typeface="Arial Narrow"/>
                          <a:cs typeface="Arial Narrow"/>
                        </a:rPr>
                        <a:t>RNAi</a:t>
                      </a:r>
                      <a:r>
                        <a:rPr lang="en-US" sz="1200" dirty="0" smtClean="0">
                          <a:latin typeface="Arial Narrow"/>
                          <a:cs typeface="Arial Narrow"/>
                        </a:rPr>
                        <a:t> screens in mouse and human genomes to identify new transcriptional module, gene discovery related disease like cancer, building mammalian signaling pathways, High-throughput small RNA profiling, </a:t>
                      </a:r>
                      <a:r>
                        <a:rPr lang="en-US" sz="1200" dirty="0" err="1" smtClean="0">
                          <a:latin typeface="Arial Narrow"/>
                          <a:cs typeface="Arial Narrow"/>
                        </a:rPr>
                        <a:t>RNAi</a:t>
                      </a:r>
                      <a:r>
                        <a:rPr lang="en-US" sz="1200" dirty="0" smtClean="0">
                          <a:latin typeface="Arial Narrow"/>
                          <a:cs typeface="Arial Narrow"/>
                        </a:rPr>
                        <a:t> microarrays.</a:t>
                      </a:r>
                    </a:p>
                  </a:txBody>
                  <a:tcPr/>
                </a:tc>
                <a:tc>
                  <a:txBody>
                    <a:bodyPr/>
                    <a:lstStyle/>
                    <a:p>
                      <a:endParaRPr lang="en-US" sz="1200" b="1" baseline="0" dirty="0" smtClean="0">
                        <a:latin typeface="Arial Narrow"/>
                        <a:cs typeface="Arial Narrow"/>
                      </a:endParaRPr>
                    </a:p>
                    <a:p>
                      <a:r>
                        <a:rPr lang="en-US" sz="1200" b="1" baseline="0" dirty="0" smtClean="0">
                          <a:latin typeface="Arial Narrow"/>
                          <a:cs typeface="Arial Narrow"/>
                        </a:rPr>
                        <a:t>SHIJULAL N. SATHI, PhD</a:t>
                      </a:r>
                      <a:endParaRPr lang="en-US" sz="1200" b="1" dirty="0">
                        <a:latin typeface="Arial Narrow"/>
                        <a:cs typeface="Arial Narrow"/>
                      </a:endParaRPr>
                    </a:p>
                  </a:txBody>
                  <a:tcPr/>
                </a:tc>
              </a:tr>
              <a:tr h="15621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Narrow"/>
                          <a:cs typeface="Arial Narrow"/>
                        </a:rPr>
                        <a:t>Unit IV</a:t>
                      </a:r>
                    </a:p>
                    <a:p>
                      <a:endParaRPr lang="en-US" sz="1200" dirty="0">
                        <a:latin typeface="Arial Narrow"/>
                        <a:cs typeface="Arial Narrow"/>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err="1" smtClean="0">
                          <a:latin typeface="Arial Narrow"/>
                          <a:cs typeface="Arial Narrow"/>
                        </a:rPr>
                        <a:t>miRNAs</a:t>
                      </a:r>
                      <a:r>
                        <a:rPr lang="en-US" sz="1200" b="1" dirty="0" smtClean="0">
                          <a:latin typeface="Arial Narrow"/>
                          <a:cs typeface="Arial Narrow"/>
                        </a:rPr>
                        <a:t> and </a:t>
                      </a:r>
                      <a:r>
                        <a:rPr lang="en-US" sz="1200" b="1" dirty="0" err="1" smtClean="0">
                          <a:latin typeface="Arial Narrow"/>
                          <a:cs typeface="Arial Narrow"/>
                        </a:rPr>
                        <a:t>siRNAs</a:t>
                      </a:r>
                      <a:r>
                        <a:rPr lang="en-US" sz="1200" b="1" dirty="0" smtClean="0">
                          <a:latin typeface="Arial Narrow"/>
                          <a:cs typeface="Arial Narrow"/>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Arial Narrow"/>
                          <a:ea typeface="+mn-ea"/>
                          <a:cs typeface="Arial Narrow"/>
                        </a:rPr>
                        <a:t>Pathways, expression and functions of microRNAs, High-throughput analysis of </a:t>
                      </a:r>
                      <a:r>
                        <a:rPr lang="en-US" sz="1200" kern="1200" dirty="0" err="1" smtClean="0">
                          <a:solidFill>
                            <a:schemeClr val="dk1"/>
                          </a:solidFill>
                          <a:effectLst/>
                          <a:latin typeface="Arial Narrow"/>
                          <a:ea typeface="+mn-ea"/>
                          <a:cs typeface="Arial Narrow"/>
                        </a:rPr>
                        <a:t>miRNA</a:t>
                      </a:r>
                      <a:r>
                        <a:rPr lang="en-US" sz="1200" kern="1200" dirty="0" smtClean="0">
                          <a:solidFill>
                            <a:schemeClr val="dk1"/>
                          </a:solidFill>
                          <a:effectLst/>
                          <a:latin typeface="Arial Narrow"/>
                          <a:ea typeface="+mn-ea"/>
                          <a:cs typeface="Arial Narrow"/>
                        </a:rPr>
                        <a:t> gene expression including analysis using sensitive probes; </a:t>
                      </a:r>
                      <a:r>
                        <a:rPr lang="en-US" sz="1200" kern="1200" dirty="0" err="1" smtClean="0">
                          <a:solidFill>
                            <a:schemeClr val="dk1"/>
                          </a:solidFill>
                          <a:effectLst/>
                          <a:latin typeface="Arial Narrow"/>
                          <a:ea typeface="+mn-ea"/>
                          <a:cs typeface="Arial Narrow"/>
                        </a:rPr>
                        <a:t>siRNA</a:t>
                      </a:r>
                      <a:r>
                        <a:rPr lang="en-US" sz="1200" kern="1200" dirty="0" smtClean="0">
                          <a:solidFill>
                            <a:schemeClr val="dk1"/>
                          </a:solidFill>
                          <a:effectLst/>
                          <a:latin typeface="Arial Narrow"/>
                          <a:ea typeface="+mn-ea"/>
                          <a:cs typeface="Arial Narrow"/>
                        </a:rPr>
                        <a:t> vectors-their</a:t>
                      </a:r>
                      <a:r>
                        <a:rPr lang="en-US" sz="1200" kern="1200" baseline="0" dirty="0" smtClean="0">
                          <a:solidFill>
                            <a:schemeClr val="dk1"/>
                          </a:solidFill>
                          <a:effectLst/>
                          <a:latin typeface="Arial Narrow"/>
                          <a:ea typeface="+mn-ea"/>
                          <a:cs typeface="Arial Narrow"/>
                        </a:rPr>
                        <a:t> </a:t>
                      </a:r>
                      <a:r>
                        <a:rPr lang="en-US" sz="1200" kern="1200" dirty="0" smtClean="0">
                          <a:solidFill>
                            <a:schemeClr val="dk1"/>
                          </a:solidFill>
                          <a:effectLst/>
                          <a:latin typeface="Arial Narrow"/>
                          <a:ea typeface="+mn-ea"/>
                          <a:cs typeface="Arial Narrow"/>
                        </a:rPr>
                        <a:t>composition, selectable markers, use of RNA </a:t>
                      </a:r>
                      <a:r>
                        <a:rPr lang="en-US" sz="1200" kern="1200" dirty="0" err="1" smtClean="0">
                          <a:solidFill>
                            <a:schemeClr val="dk1"/>
                          </a:solidFill>
                          <a:effectLst/>
                          <a:latin typeface="Arial Narrow"/>
                          <a:ea typeface="+mn-ea"/>
                          <a:cs typeface="Arial Narrow"/>
                        </a:rPr>
                        <a:t>PolIII</a:t>
                      </a:r>
                      <a:r>
                        <a:rPr lang="en-US" sz="1200" kern="1200" dirty="0" smtClean="0">
                          <a:solidFill>
                            <a:schemeClr val="dk1"/>
                          </a:solidFill>
                          <a:effectLst/>
                          <a:latin typeface="Arial Narrow"/>
                          <a:ea typeface="+mn-ea"/>
                          <a:cs typeface="Arial Narrow"/>
                        </a:rPr>
                        <a:t> promoter; </a:t>
                      </a:r>
                      <a:r>
                        <a:rPr lang="en-US" sz="1200" kern="1200" dirty="0" err="1" smtClean="0">
                          <a:solidFill>
                            <a:schemeClr val="dk1"/>
                          </a:solidFill>
                          <a:effectLst/>
                          <a:latin typeface="Arial Narrow"/>
                          <a:ea typeface="+mn-ea"/>
                          <a:cs typeface="Arial Narrow"/>
                        </a:rPr>
                        <a:t>siRNA</a:t>
                      </a:r>
                      <a:r>
                        <a:rPr lang="en-US" sz="1200" kern="1200" dirty="0" smtClean="0">
                          <a:solidFill>
                            <a:schemeClr val="dk1"/>
                          </a:solidFill>
                          <a:effectLst/>
                          <a:latin typeface="Arial Narrow"/>
                          <a:ea typeface="+mn-ea"/>
                          <a:cs typeface="Arial Narrow"/>
                        </a:rPr>
                        <a:t> delivery in vitro and in vivo like plasmid injection, tail vein injection and liposome formulation, the techniques in creating knockout mice using transgenic </a:t>
                      </a:r>
                      <a:r>
                        <a:rPr lang="en-US" sz="1200" kern="1200" dirty="0" err="1" smtClean="0">
                          <a:solidFill>
                            <a:schemeClr val="dk1"/>
                          </a:solidFill>
                          <a:effectLst/>
                          <a:latin typeface="Arial Narrow"/>
                          <a:ea typeface="+mn-ea"/>
                          <a:cs typeface="Arial Narrow"/>
                        </a:rPr>
                        <a:t>siRNA</a:t>
                      </a:r>
                      <a:r>
                        <a:rPr lang="en-US" sz="1200" kern="1200" dirty="0" smtClean="0">
                          <a:solidFill>
                            <a:schemeClr val="dk1"/>
                          </a:solidFill>
                          <a:effectLst/>
                          <a:latin typeface="Arial Narrow"/>
                          <a:ea typeface="+mn-ea"/>
                          <a:cs typeface="Arial Narrow"/>
                        </a:rPr>
                        <a:t>, Advantages of transgenic </a:t>
                      </a:r>
                      <a:r>
                        <a:rPr lang="en-US" sz="1200" kern="1200" dirty="0" err="1" smtClean="0">
                          <a:solidFill>
                            <a:schemeClr val="dk1"/>
                          </a:solidFill>
                          <a:effectLst/>
                          <a:latin typeface="Arial Narrow"/>
                          <a:ea typeface="+mn-ea"/>
                          <a:cs typeface="Arial Narrow"/>
                        </a:rPr>
                        <a:t>siRNA</a:t>
                      </a:r>
                      <a:r>
                        <a:rPr lang="en-US" sz="1200" kern="1200" dirty="0" smtClean="0">
                          <a:solidFill>
                            <a:schemeClr val="dk1"/>
                          </a:solidFill>
                          <a:effectLst/>
                          <a:latin typeface="Arial Narrow"/>
                          <a:ea typeface="+mn-ea"/>
                          <a:cs typeface="Arial Narrow"/>
                        </a:rPr>
                        <a:t> over conventional knockout technology; RNA informatics - Computational tools for </a:t>
                      </a:r>
                      <a:r>
                        <a:rPr lang="en-US" sz="1200" kern="1200" dirty="0" err="1" smtClean="0">
                          <a:solidFill>
                            <a:schemeClr val="dk1"/>
                          </a:solidFill>
                          <a:effectLst/>
                          <a:latin typeface="Arial Narrow"/>
                          <a:ea typeface="+mn-ea"/>
                          <a:cs typeface="Arial Narrow"/>
                        </a:rPr>
                        <a:t>miRNA</a:t>
                      </a:r>
                      <a:r>
                        <a:rPr lang="en-US" sz="1200" kern="1200" dirty="0" smtClean="0">
                          <a:solidFill>
                            <a:schemeClr val="dk1"/>
                          </a:solidFill>
                          <a:effectLst/>
                          <a:latin typeface="Arial Narrow"/>
                          <a:ea typeface="+mn-ea"/>
                          <a:cs typeface="Arial Narrow"/>
                        </a:rPr>
                        <a:t> discovery, Regulatory RNAs, RNA processing, RNA sequence and structure, RNA complexes, Translational control and RNA biology and disease, </a:t>
                      </a:r>
                      <a:r>
                        <a:rPr lang="en-US" sz="1200" kern="1200" dirty="0" err="1" smtClean="0">
                          <a:solidFill>
                            <a:schemeClr val="dk1"/>
                          </a:solidFill>
                          <a:effectLst/>
                          <a:latin typeface="Arial Narrow"/>
                          <a:ea typeface="+mn-ea"/>
                          <a:cs typeface="Arial Narrow"/>
                        </a:rPr>
                        <a:t>siRNA</a:t>
                      </a:r>
                      <a:r>
                        <a:rPr lang="en-US" sz="1200" kern="1200" dirty="0" smtClean="0">
                          <a:solidFill>
                            <a:schemeClr val="dk1"/>
                          </a:solidFill>
                          <a:effectLst/>
                          <a:latin typeface="Arial Narrow"/>
                          <a:ea typeface="+mn-ea"/>
                          <a:cs typeface="Arial Narrow"/>
                        </a:rPr>
                        <a:t> and </a:t>
                      </a:r>
                      <a:r>
                        <a:rPr lang="en-US" sz="1200" kern="1200" dirty="0" err="1" smtClean="0">
                          <a:solidFill>
                            <a:schemeClr val="dk1"/>
                          </a:solidFill>
                          <a:effectLst/>
                          <a:latin typeface="Arial Narrow"/>
                          <a:ea typeface="+mn-ea"/>
                          <a:cs typeface="Arial Narrow"/>
                        </a:rPr>
                        <a:t>miRNA</a:t>
                      </a:r>
                      <a:r>
                        <a:rPr lang="en-US" sz="1200" kern="1200" dirty="0" smtClean="0">
                          <a:solidFill>
                            <a:schemeClr val="dk1"/>
                          </a:solidFill>
                          <a:effectLst/>
                          <a:latin typeface="Arial Narrow"/>
                          <a:ea typeface="+mn-ea"/>
                          <a:cs typeface="Arial Narrow"/>
                        </a:rPr>
                        <a:t> design</a:t>
                      </a:r>
                    </a:p>
                  </a:txBody>
                  <a:tcPr/>
                </a:tc>
                <a:tc>
                  <a:txBody>
                    <a:bodyPr/>
                    <a:lstStyle/>
                    <a:p>
                      <a:endParaRPr lang="en-US" sz="1200" b="1" baseline="0" dirty="0" smtClean="0">
                        <a:latin typeface="Arial Narrow"/>
                        <a:cs typeface="Arial Narrow"/>
                      </a:endParaRPr>
                    </a:p>
                    <a:p>
                      <a:endParaRPr lang="en-US" sz="1200" b="1" baseline="0" dirty="0" smtClean="0">
                        <a:latin typeface="Arial Narrow"/>
                        <a:cs typeface="Arial Narrow"/>
                      </a:endParaRPr>
                    </a:p>
                    <a:p>
                      <a:r>
                        <a:rPr lang="en-US" sz="1200" b="1" baseline="0" dirty="0" smtClean="0">
                          <a:latin typeface="Arial Narrow"/>
                          <a:cs typeface="Arial Narrow"/>
                        </a:rPr>
                        <a:t>PARTHO SAROTHI RAY, PhD </a:t>
                      </a:r>
                    </a:p>
                    <a:p>
                      <a:endParaRPr lang="en-US" sz="1200" b="1" dirty="0">
                        <a:latin typeface="Arial Narrow"/>
                        <a:cs typeface="Arial Narrow"/>
                      </a:endParaRPr>
                    </a:p>
                  </a:txBody>
                  <a:tcPr/>
                </a:tc>
              </a:tr>
              <a:tr h="772160">
                <a:tc>
                  <a:txBody>
                    <a:bodyPr/>
                    <a:lstStyle/>
                    <a:p>
                      <a:r>
                        <a:rPr lang="en-US" sz="1200" dirty="0" smtClean="0">
                          <a:latin typeface="Arial Narrow"/>
                          <a:cs typeface="Arial Narrow"/>
                        </a:rPr>
                        <a:t>Unit V</a:t>
                      </a:r>
                      <a:endParaRPr lang="en-US" sz="1200" dirty="0">
                        <a:latin typeface="Arial Narrow"/>
                        <a:cs typeface="Arial Narrow"/>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latin typeface="Arial Narrow"/>
                          <a:cs typeface="Arial Narrow"/>
                        </a:rPr>
                        <a:t>Double stranded RNA and its applications </a:t>
                      </a:r>
                    </a:p>
                    <a:p>
                      <a:r>
                        <a:rPr lang="en-US" sz="1200" kern="1200" dirty="0" smtClean="0">
                          <a:solidFill>
                            <a:schemeClr val="dk1"/>
                          </a:solidFill>
                          <a:effectLst/>
                          <a:latin typeface="Arial Narrow"/>
                          <a:ea typeface="+mn-ea"/>
                          <a:cs typeface="Arial Narrow"/>
                        </a:rPr>
                        <a:t>Expression of </a:t>
                      </a:r>
                      <a:r>
                        <a:rPr lang="en-US" sz="1200" kern="1200" dirty="0" err="1" smtClean="0">
                          <a:solidFill>
                            <a:schemeClr val="dk1"/>
                          </a:solidFill>
                          <a:effectLst/>
                          <a:latin typeface="Arial Narrow"/>
                          <a:ea typeface="+mn-ea"/>
                          <a:cs typeface="Arial Narrow"/>
                        </a:rPr>
                        <a:t>dsRNA</a:t>
                      </a:r>
                      <a:r>
                        <a:rPr lang="en-US" sz="1200" kern="1200" dirty="0" smtClean="0">
                          <a:solidFill>
                            <a:schemeClr val="dk1"/>
                          </a:solidFill>
                          <a:effectLst/>
                          <a:latin typeface="Arial Narrow"/>
                          <a:ea typeface="+mn-ea"/>
                          <a:cs typeface="Arial Narrow"/>
                        </a:rPr>
                        <a:t> in animals and plants, and its applications: </a:t>
                      </a:r>
                      <a:r>
                        <a:rPr lang="en-US" sz="1200" kern="1200" dirty="0" err="1" smtClean="0">
                          <a:solidFill>
                            <a:schemeClr val="dk1"/>
                          </a:solidFill>
                          <a:effectLst/>
                          <a:latin typeface="Arial Narrow"/>
                          <a:ea typeface="+mn-ea"/>
                          <a:cs typeface="Arial Narrow"/>
                        </a:rPr>
                        <a:t>RNAi</a:t>
                      </a:r>
                      <a:r>
                        <a:rPr lang="en-US" sz="1200" kern="1200" dirty="0" smtClean="0">
                          <a:solidFill>
                            <a:schemeClr val="dk1"/>
                          </a:solidFill>
                          <a:effectLst/>
                          <a:latin typeface="Arial Narrow"/>
                          <a:ea typeface="+mn-ea"/>
                          <a:cs typeface="Arial Narrow"/>
                        </a:rPr>
                        <a:t> vectors and generation of transgenic animals and plants, Analysis of expression of </a:t>
                      </a:r>
                      <a:r>
                        <a:rPr lang="en-US" sz="1200" kern="1200" dirty="0" err="1" smtClean="0">
                          <a:solidFill>
                            <a:schemeClr val="dk1"/>
                          </a:solidFill>
                          <a:effectLst/>
                          <a:latin typeface="Arial Narrow"/>
                          <a:ea typeface="+mn-ea"/>
                          <a:cs typeface="Arial Narrow"/>
                        </a:rPr>
                        <a:t>dsRNA</a:t>
                      </a:r>
                      <a:r>
                        <a:rPr lang="en-US" sz="1200" kern="1200" dirty="0" smtClean="0">
                          <a:solidFill>
                            <a:schemeClr val="dk1"/>
                          </a:solidFill>
                          <a:effectLst/>
                          <a:latin typeface="Arial Narrow"/>
                          <a:ea typeface="+mn-ea"/>
                          <a:cs typeface="Arial Narrow"/>
                        </a:rPr>
                        <a:t> and gene silencing; The use of </a:t>
                      </a:r>
                      <a:r>
                        <a:rPr lang="en-US" sz="1200" kern="1200" dirty="0" err="1" smtClean="0">
                          <a:solidFill>
                            <a:schemeClr val="dk1"/>
                          </a:solidFill>
                          <a:effectLst/>
                          <a:latin typeface="Arial Narrow"/>
                          <a:ea typeface="+mn-ea"/>
                          <a:cs typeface="Arial Narrow"/>
                        </a:rPr>
                        <a:t>RNAi</a:t>
                      </a:r>
                      <a:r>
                        <a:rPr lang="en-US" sz="1200" kern="1200" dirty="0" smtClean="0">
                          <a:solidFill>
                            <a:schemeClr val="dk1"/>
                          </a:solidFill>
                          <a:effectLst/>
                          <a:latin typeface="Arial Narrow"/>
                          <a:ea typeface="+mn-ea"/>
                          <a:cs typeface="Arial Narrow"/>
                        </a:rPr>
                        <a:t> in the prevention of diseases in animal models and crop improvement; </a:t>
                      </a:r>
                      <a:r>
                        <a:rPr lang="en-US" sz="1200" kern="1200" dirty="0" err="1" smtClean="0">
                          <a:solidFill>
                            <a:schemeClr val="dk1"/>
                          </a:solidFill>
                          <a:effectLst/>
                          <a:latin typeface="Arial Narrow"/>
                          <a:ea typeface="+mn-ea"/>
                          <a:cs typeface="Arial Narrow"/>
                        </a:rPr>
                        <a:t>RNAi</a:t>
                      </a:r>
                      <a:r>
                        <a:rPr lang="en-US" sz="1200" kern="1200" dirty="0" smtClean="0">
                          <a:solidFill>
                            <a:schemeClr val="dk1"/>
                          </a:solidFill>
                          <a:effectLst/>
                          <a:latin typeface="Arial Narrow"/>
                          <a:ea typeface="+mn-ea"/>
                          <a:cs typeface="Arial Narrow"/>
                        </a:rPr>
                        <a:t> therapy; Future prospects of </a:t>
                      </a:r>
                      <a:r>
                        <a:rPr lang="en-US" sz="1200" kern="1200" dirty="0" err="1" smtClean="0">
                          <a:solidFill>
                            <a:schemeClr val="dk1"/>
                          </a:solidFill>
                          <a:effectLst/>
                          <a:latin typeface="Arial Narrow"/>
                          <a:ea typeface="+mn-ea"/>
                          <a:cs typeface="Arial Narrow"/>
                        </a:rPr>
                        <a:t>RNAi</a:t>
                      </a:r>
                      <a:r>
                        <a:rPr lang="en-US" sz="1200" kern="1200" dirty="0" smtClean="0">
                          <a:solidFill>
                            <a:schemeClr val="dk1"/>
                          </a:solidFill>
                          <a:effectLst/>
                          <a:latin typeface="Arial Narrow"/>
                          <a:ea typeface="+mn-ea"/>
                          <a:cs typeface="Arial Narrow"/>
                        </a:rPr>
                        <a:t> in biology, medicine and agriculture.</a:t>
                      </a:r>
                      <a:endParaRPr lang="en-US" sz="1200" kern="1200" dirty="0">
                        <a:solidFill>
                          <a:schemeClr val="dk1"/>
                        </a:solidFill>
                        <a:effectLst/>
                        <a:latin typeface="Arial Narrow"/>
                        <a:ea typeface="+mn-ea"/>
                        <a:cs typeface="Arial Narrow"/>
                      </a:endParaRPr>
                    </a:p>
                  </a:txBody>
                  <a:tcPr/>
                </a:tc>
                <a:tc>
                  <a:txBody>
                    <a:bodyPr/>
                    <a:lstStyle/>
                    <a:p>
                      <a:endParaRPr lang="en-US" sz="1200" b="1" dirty="0" smtClean="0">
                        <a:latin typeface="Arial Narrow"/>
                        <a:cs typeface="Arial Narrow"/>
                      </a:endParaRPr>
                    </a:p>
                    <a:p>
                      <a:r>
                        <a:rPr lang="en-US" sz="1200" b="1" dirty="0" smtClean="0">
                          <a:latin typeface="Arial Narrow"/>
                          <a:cs typeface="Arial Narrow"/>
                        </a:rPr>
                        <a:t>KB HARIKUMAR, PhD</a:t>
                      </a:r>
                      <a:endParaRPr lang="en-US" sz="1200" b="1" dirty="0">
                        <a:latin typeface="Arial Narrow"/>
                        <a:cs typeface="Arial Narrow"/>
                      </a:endParaRPr>
                    </a:p>
                  </a:txBody>
                  <a:tcPr/>
                </a:tc>
              </a:tr>
            </a:tbl>
          </a:graphicData>
        </a:graphic>
      </p:graphicFrame>
    </p:spTree>
    <p:extLst>
      <p:ext uri="{BB962C8B-B14F-4D97-AF65-F5344CB8AC3E}">
        <p14:creationId xmlns:p14="http://schemas.microsoft.com/office/powerpoint/2010/main" val="2357094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65708" y="64311"/>
            <a:ext cx="6521034" cy="369332"/>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IN" b="1" dirty="0"/>
              <a:t>RGC </a:t>
            </a:r>
            <a:r>
              <a:rPr lang="en-IN" b="1" dirty="0" smtClean="0"/>
              <a:t>411: </a:t>
            </a:r>
            <a:r>
              <a:rPr lang="en-US" b="1" dirty="0" smtClean="0"/>
              <a:t>Genetic </a:t>
            </a:r>
            <a:r>
              <a:rPr lang="en-US" b="1" dirty="0"/>
              <a:t>engineering in </a:t>
            </a:r>
            <a:r>
              <a:rPr lang="en-US" b="1" dirty="0" smtClean="0"/>
              <a:t>animals </a:t>
            </a:r>
            <a:r>
              <a:rPr lang="en-US" dirty="0" smtClean="0"/>
              <a:t> </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570556639"/>
              </p:ext>
            </p:extLst>
          </p:nvPr>
        </p:nvGraphicFramePr>
        <p:xfrm>
          <a:off x="228600" y="572076"/>
          <a:ext cx="8686800" cy="5632704"/>
        </p:xfrm>
        <a:graphic>
          <a:graphicData uri="http://schemas.openxmlformats.org/drawingml/2006/table">
            <a:tbl>
              <a:tblPr firstRow="1" bandRow="1">
                <a:tableStyleId>{5C22544A-7EE6-4342-B048-85BDC9FD1C3A}</a:tableStyleId>
              </a:tblPr>
              <a:tblGrid>
                <a:gridCol w="651510"/>
                <a:gridCol w="5707172"/>
                <a:gridCol w="2328118"/>
              </a:tblGrid>
              <a:tr h="284956">
                <a:tc>
                  <a:txBody>
                    <a:bodyPr/>
                    <a:lstStyle/>
                    <a:p>
                      <a:pPr algn="ctr"/>
                      <a:r>
                        <a:rPr lang="en-US" sz="1200" dirty="0" smtClean="0">
                          <a:latin typeface="Arial" panose="020B0604020202020204" pitchFamily="34" charset="0"/>
                          <a:cs typeface="Arial" panose="020B0604020202020204" pitchFamily="34" charset="0"/>
                        </a:rPr>
                        <a:t>Unit</a:t>
                      </a:r>
                      <a:endParaRPr lang="en-US" sz="1200" dirty="0">
                        <a:latin typeface="Arial" panose="020B0604020202020204" pitchFamily="34" charset="0"/>
                        <a:cs typeface="Arial" panose="020B0604020202020204" pitchFamily="34" charset="0"/>
                      </a:endParaRPr>
                    </a:p>
                  </a:txBody>
                  <a:tcPr/>
                </a:tc>
                <a:tc>
                  <a:txBody>
                    <a:bodyPr/>
                    <a:lstStyle/>
                    <a:p>
                      <a:pPr algn="ctr"/>
                      <a:r>
                        <a:rPr lang="en-US" sz="1200" dirty="0" smtClean="0">
                          <a:latin typeface="Arial" panose="020B0604020202020204" pitchFamily="34" charset="0"/>
                          <a:cs typeface="Arial" panose="020B0604020202020204" pitchFamily="34" charset="0"/>
                        </a:rPr>
                        <a:t>Topic</a:t>
                      </a:r>
                    </a:p>
                    <a:p>
                      <a:pPr algn="ctr"/>
                      <a:r>
                        <a:rPr lang="en-US" sz="1200" dirty="0" smtClean="0">
                          <a:latin typeface="Arial" panose="020B0604020202020204" pitchFamily="34" charset="0"/>
                          <a:cs typeface="Arial" panose="020B0604020202020204" pitchFamily="34" charset="0"/>
                        </a:rPr>
                        <a:t>Stem Cell and Developmental Disorders</a:t>
                      </a:r>
                    </a:p>
                  </a:txBody>
                  <a:tcPr/>
                </a:tc>
                <a:tc>
                  <a:txBody>
                    <a:bodyPr/>
                    <a:lstStyle/>
                    <a:p>
                      <a:pPr algn="ctr"/>
                      <a:r>
                        <a:rPr lang="en-US" sz="1200" dirty="0" smtClean="0">
                          <a:latin typeface="Arial" panose="020B0604020202020204" pitchFamily="34" charset="0"/>
                          <a:cs typeface="Arial" panose="020B0604020202020204" pitchFamily="34" charset="0"/>
                        </a:rPr>
                        <a:t>FACULTY</a:t>
                      </a:r>
                      <a:endParaRPr lang="en-US" sz="1200" dirty="0">
                        <a:latin typeface="Arial" panose="020B0604020202020204" pitchFamily="34" charset="0"/>
                        <a:cs typeface="Arial" panose="020B0604020202020204" pitchFamily="34" charset="0"/>
                      </a:endParaRPr>
                    </a:p>
                  </a:txBody>
                  <a:tcPr/>
                </a:tc>
              </a:tr>
              <a:tr h="502920">
                <a:tc>
                  <a:txBody>
                    <a:bodyPr/>
                    <a:lstStyle/>
                    <a:p>
                      <a:r>
                        <a:rPr lang="en-US" sz="1200" dirty="0" smtClean="0">
                          <a:latin typeface="Arial" panose="020B0604020202020204" pitchFamily="34" charset="0"/>
                          <a:cs typeface="Arial" panose="020B0604020202020204" pitchFamily="34" charset="0"/>
                        </a:rPr>
                        <a:t>Unit I</a:t>
                      </a:r>
                      <a:endParaRPr lang="en-US" sz="1200" dirty="0">
                        <a:latin typeface="Arial" panose="020B0604020202020204" pitchFamily="34" charset="0"/>
                        <a:cs typeface="Arial" panose="020B0604020202020204" pitchFamily="34" charset="0"/>
                      </a:endParaRPr>
                    </a:p>
                  </a:txBody>
                  <a:tcPr/>
                </a:tc>
                <a:tc>
                  <a:txBody>
                    <a:bodyPr/>
                    <a:lstStyle/>
                    <a:p>
                      <a:r>
                        <a:rPr lang="en-US" sz="1200" b="1" dirty="0" smtClean="0">
                          <a:latin typeface="Arial" panose="020B0604020202020204" pitchFamily="34" charset="0"/>
                          <a:cs typeface="Arial" panose="020B0604020202020204" pitchFamily="34" charset="0"/>
                        </a:rPr>
                        <a:t>Genetic engineering in creation of transgenic animals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Functional genomics and animal models in human disease: </a:t>
                      </a:r>
                      <a:r>
                        <a:rPr lang="en-US" sz="1200" dirty="0" err="1" smtClean="0">
                          <a:latin typeface="Arial" panose="020B0604020202020204" pitchFamily="34" charset="0"/>
                          <a:cs typeface="Arial" panose="020B0604020202020204" pitchFamily="34" charset="0"/>
                        </a:rPr>
                        <a:t>cDNA</a:t>
                      </a:r>
                      <a:r>
                        <a:rPr lang="en-US" sz="1200" dirty="0" smtClean="0">
                          <a:latin typeface="Arial" panose="020B0604020202020204" pitchFamily="34" charset="0"/>
                          <a:cs typeface="Arial" panose="020B0604020202020204" pitchFamily="34" charset="0"/>
                        </a:rPr>
                        <a:t>/gene cloning; site-directed mutagenesis; mammalian tissue culture; cell line transfections; functional assays; Use of model organisms, methods for generation of transgenic animals/ knock-in, knock- out models (microinjection, ES cell transformation); </a:t>
                      </a:r>
                      <a:r>
                        <a:rPr lang="en-US" sz="1200" dirty="0" err="1" smtClean="0">
                          <a:latin typeface="Arial" panose="020B0604020202020204" pitchFamily="34" charset="0"/>
                          <a:cs typeface="Arial" panose="020B0604020202020204" pitchFamily="34" charset="0"/>
                        </a:rPr>
                        <a:t>ENumutagenesis</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RNAi</a:t>
                      </a:r>
                      <a:r>
                        <a:rPr lang="en-US" sz="1200" dirty="0" smtClean="0">
                          <a:latin typeface="Arial" panose="020B0604020202020204" pitchFamily="34" charset="0"/>
                          <a:cs typeface="Arial" panose="020B0604020202020204" pitchFamily="34" charset="0"/>
                        </a:rPr>
                        <a:t> approach, In vitro gamete maturation. In vitro fertilization (IVF) and embryo transfer (ET), Sex determination or sex specific makers, sexing of sperm and embryos, Assisted reproductive technology (ART). Somatic cloning of animals. Improvements of animal production and quality using transgenic approach with specific examples.</a:t>
                      </a:r>
                    </a:p>
                  </a:txBody>
                  <a:tcPr/>
                </a:tc>
                <a:tc>
                  <a:txBody>
                    <a:bodyPr/>
                    <a:lstStyle/>
                    <a:p>
                      <a:endParaRPr lang="en-US" sz="1200" b="1" smtClean="0">
                        <a:latin typeface="Arial" panose="020B0604020202020204" pitchFamily="34" charset="0"/>
                        <a:cs typeface="Arial" panose="020B0604020202020204" pitchFamily="34" charset="0"/>
                      </a:endParaRPr>
                    </a:p>
                    <a:p>
                      <a:endParaRPr lang="en-US" sz="1200" b="1" smtClean="0">
                        <a:latin typeface="Arial" panose="020B0604020202020204" pitchFamily="34" charset="0"/>
                        <a:cs typeface="Arial" panose="020B0604020202020204" pitchFamily="34" charset="0"/>
                      </a:endParaRPr>
                    </a:p>
                    <a:p>
                      <a:r>
                        <a:rPr lang="en-US" sz="1200" b="1" smtClean="0">
                          <a:latin typeface="Arial" panose="020B0604020202020204" pitchFamily="34" charset="0"/>
                          <a:cs typeface="Arial" panose="020B0604020202020204" pitchFamily="34" charset="0"/>
                        </a:rPr>
                        <a:t>P.K.</a:t>
                      </a:r>
                      <a:r>
                        <a:rPr lang="en-US" sz="1200" b="1" baseline="0" smtClean="0">
                          <a:latin typeface="Arial" panose="020B0604020202020204" pitchFamily="34" charset="0"/>
                          <a:cs typeface="Arial" panose="020B0604020202020204" pitchFamily="34" charset="0"/>
                        </a:rPr>
                        <a:t> </a:t>
                      </a:r>
                      <a:r>
                        <a:rPr lang="en-US" sz="1200" b="1" smtClean="0">
                          <a:latin typeface="Arial" panose="020B0604020202020204" pitchFamily="34" charset="0"/>
                          <a:cs typeface="Arial" panose="020B0604020202020204" pitchFamily="34" charset="0"/>
                        </a:rPr>
                        <a:t> UMASANKAR,</a:t>
                      </a:r>
                      <a:r>
                        <a:rPr lang="en-US" sz="1200" b="1" baseline="0" smtClean="0">
                          <a:latin typeface="Arial" panose="020B0604020202020204" pitchFamily="34" charset="0"/>
                          <a:cs typeface="Arial" panose="020B0604020202020204" pitchFamily="34" charset="0"/>
                        </a:rPr>
                        <a:t> PhD</a:t>
                      </a:r>
                      <a:endParaRPr lang="en-US" sz="1200" b="1" dirty="0" smtClean="0">
                        <a:latin typeface="Arial" panose="020B0604020202020204" pitchFamily="34" charset="0"/>
                        <a:cs typeface="Arial" panose="020B0604020202020204" pitchFamily="34" charset="0"/>
                      </a:endParaRPr>
                    </a:p>
                    <a:p>
                      <a:endParaRPr lang="en-US" sz="1200" b="1" smtClean="0">
                        <a:latin typeface="Arial" panose="020B0604020202020204" pitchFamily="34" charset="0"/>
                        <a:cs typeface="Arial" panose="020B0604020202020204" pitchFamily="34" charset="0"/>
                      </a:endParaRPr>
                    </a:p>
                    <a:p>
                      <a:r>
                        <a:rPr lang="en-US" sz="1200" b="1" smtClean="0">
                          <a:latin typeface="Arial" panose="020B0604020202020204" pitchFamily="34" charset="0"/>
                          <a:cs typeface="Arial" panose="020B0604020202020204" pitchFamily="34" charset="0"/>
                        </a:rPr>
                        <a:t>DEBASREE DUTTA, PhD</a:t>
                      </a:r>
                      <a:endParaRPr lang="en-US" sz="1200" b="1" dirty="0">
                        <a:latin typeface="Arial" panose="020B0604020202020204" pitchFamily="34" charset="0"/>
                        <a:cs typeface="Arial" panose="020B0604020202020204" pitchFamily="34" charset="0"/>
                      </a:endParaRPr>
                    </a:p>
                  </a:txBody>
                  <a:tcPr/>
                </a:tc>
              </a:tr>
              <a:tr h="701040">
                <a:tc>
                  <a:txBody>
                    <a:bodyPr/>
                    <a:lstStyle/>
                    <a:p>
                      <a:r>
                        <a:rPr lang="en-US" sz="1200" dirty="0" smtClean="0">
                          <a:latin typeface="Arial" panose="020B0604020202020204" pitchFamily="34" charset="0"/>
                          <a:cs typeface="Arial" panose="020B0604020202020204" pitchFamily="34" charset="0"/>
                        </a:rPr>
                        <a:t>Unit II</a:t>
                      </a:r>
                      <a:endParaRPr lang="en-US" sz="1200" dirty="0">
                        <a:latin typeface="Arial" panose="020B0604020202020204" pitchFamily="34" charset="0"/>
                        <a:cs typeface="Arial" panose="020B0604020202020204" pitchFamily="34" charset="0"/>
                      </a:endParaRPr>
                    </a:p>
                  </a:txBody>
                  <a:tcPr/>
                </a:tc>
                <a:tc>
                  <a:txBody>
                    <a:bodyPr/>
                    <a:lstStyle/>
                    <a:p>
                      <a:r>
                        <a:rPr lang="en-US" sz="1200" b="1" dirty="0" smtClean="0">
                          <a:latin typeface="Arial" panose="020B0604020202020204" pitchFamily="34" charset="0"/>
                          <a:cs typeface="Arial" panose="020B0604020202020204" pitchFamily="34" charset="0"/>
                        </a:rPr>
                        <a:t>Gene Transfer methods in Animals </a:t>
                      </a:r>
                    </a:p>
                    <a:p>
                      <a:r>
                        <a:rPr lang="en-US" sz="1200" dirty="0" smtClean="0">
                          <a:latin typeface="Arial" panose="020B0604020202020204" pitchFamily="34" charset="0"/>
                          <a:cs typeface="Arial" panose="020B0604020202020204" pitchFamily="34" charset="0"/>
                        </a:rPr>
                        <a:t>Gene cloning vectors, Techniques for genetic engineering, Gene cloning, Gene transfer and expression of induced genes, Microinjection, Embryonic-stem cells Transfer, Retro-virus and Gene transfer, </a:t>
                      </a:r>
                      <a:r>
                        <a:rPr lang="en-US" sz="1200" dirty="0" err="1" smtClean="0">
                          <a:latin typeface="Arial" panose="020B0604020202020204" pitchFamily="34" charset="0"/>
                          <a:cs typeface="Arial" panose="020B0604020202020204" pitchFamily="34" charset="0"/>
                        </a:rPr>
                        <a:t>Xenografting</a:t>
                      </a:r>
                      <a:endParaRPr lang="en-US" sz="1200" dirty="0" smtClean="0">
                        <a:latin typeface="Arial" panose="020B0604020202020204" pitchFamily="34" charset="0"/>
                        <a:cs typeface="Arial" panose="020B0604020202020204" pitchFamily="34" charset="0"/>
                      </a:endParaRPr>
                    </a:p>
                  </a:txBody>
                  <a:tcPr/>
                </a:tc>
                <a:tc>
                  <a:txBody>
                    <a:bodyPr/>
                    <a:lstStyle/>
                    <a:p>
                      <a:pPr>
                        <a:lnSpc>
                          <a:spcPct val="140000"/>
                        </a:lnSpc>
                      </a:pPr>
                      <a:r>
                        <a:rPr lang="en-US" sz="1200" b="1" dirty="0" smtClean="0">
                          <a:latin typeface="Arial" panose="020B0604020202020204" pitchFamily="34" charset="0"/>
                          <a:cs typeface="Arial" panose="020B0604020202020204" pitchFamily="34" charset="0"/>
                        </a:rPr>
                        <a:t>ANI V DAS, PhD</a:t>
                      </a:r>
                    </a:p>
                    <a:p>
                      <a:pPr>
                        <a:lnSpc>
                          <a:spcPct val="140000"/>
                        </a:lnSpc>
                      </a:pPr>
                      <a:r>
                        <a:rPr lang="en-US" sz="1200" b="1" dirty="0" smtClean="0">
                          <a:latin typeface="Arial" panose="020B0604020202020204" pitchFamily="34" charset="0"/>
                          <a:cs typeface="Arial" panose="020B0604020202020204" pitchFamily="34" charset="0"/>
                        </a:rPr>
                        <a:t>JACKSON JAMES, PhD</a:t>
                      </a:r>
                      <a:endParaRPr lang="en-US" sz="1200" b="1" dirty="0">
                        <a:latin typeface="Arial" panose="020B0604020202020204" pitchFamily="34" charset="0"/>
                        <a:cs typeface="Arial" panose="020B0604020202020204" pitchFamily="34" charset="0"/>
                      </a:endParaRPr>
                    </a:p>
                  </a:txBody>
                  <a:tcPr/>
                </a:tc>
              </a:tr>
              <a:tr h="594360">
                <a:tc>
                  <a:txBody>
                    <a:bodyPr/>
                    <a:lstStyle/>
                    <a:p>
                      <a:r>
                        <a:rPr lang="en-US" sz="1200" dirty="0" smtClean="0">
                          <a:latin typeface="Arial" panose="020B0604020202020204" pitchFamily="34" charset="0"/>
                          <a:cs typeface="Arial" panose="020B0604020202020204" pitchFamily="34" charset="0"/>
                        </a:rPr>
                        <a:t>Unit III</a:t>
                      </a:r>
                      <a:endParaRPr lang="en-US" sz="12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latin typeface="Arial" panose="020B0604020202020204" pitchFamily="34" charset="0"/>
                          <a:cs typeface="Arial" panose="020B0604020202020204" pitchFamily="34" charset="0"/>
                        </a:rPr>
                        <a:t>Biosafety in genetic engineering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Value of Transgenic Animals, Biosafety measures in Transgenic Animal Research, Compliance with NIH Guidelines, Policies &amp; Protocols, Disposal of Transgenic Animals, Transfer of Recombinant DNA and Transgenic Materials.</a:t>
                      </a:r>
                    </a:p>
                  </a:txBody>
                  <a:tcPr/>
                </a:tc>
                <a:tc>
                  <a:txBody>
                    <a:bodyPr/>
                    <a:lstStyle/>
                    <a:p>
                      <a:endParaRPr lang="en-US" sz="1200" b="1" dirty="0" smtClean="0">
                        <a:latin typeface="Arial" panose="020B0604020202020204" pitchFamily="34" charset="0"/>
                        <a:cs typeface="Arial" panose="020B0604020202020204" pitchFamily="34" charset="0"/>
                      </a:endParaRPr>
                    </a:p>
                    <a:p>
                      <a:r>
                        <a:rPr lang="en-US" sz="1200" b="1" dirty="0" smtClean="0">
                          <a:latin typeface="Arial" panose="020B0604020202020204" pitchFamily="34" charset="0"/>
                          <a:cs typeface="Arial" panose="020B0604020202020204" pitchFamily="34" charset="0"/>
                        </a:rPr>
                        <a:t>KB HARIKUMAR, PhD</a:t>
                      </a:r>
                      <a:endParaRPr lang="en-US" sz="1200" b="1" dirty="0">
                        <a:latin typeface="Arial" panose="020B0604020202020204" pitchFamily="34" charset="0"/>
                        <a:cs typeface="Arial" panose="020B0604020202020204" pitchFamily="34" charset="0"/>
                      </a:endParaRPr>
                    </a:p>
                  </a:txBody>
                  <a:tcPr/>
                </a:tc>
              </a:tr>
              <a:tr h="4876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Unit IV</a:t>
                      </a:r>
                    </a:p>
                    <a:p>
                      <a:endParaRPr lang="en-US" sz="12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latin typeface="Arial" panose="020B0604020202020204" pitchFamily="34" charset="0"/>
                          <a:cs typeface="Arial" panose="020B0604020202020204" pitchFamily="34" charset="0"/>
                        </a:rPr>
                        <a:t>Bioethics in genetic engineering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latin typeface="Arial" panose="020B0604020202020204" pitchFamily="34" charset="0"/>
                          <a:cs typeface="Arial" panose="020B0604020202020204" pitchFamily="34" charset="0"/>
                        </a:rPr>
                        <a:t>Patenting Genetically Engineered Animals -Trends in Biotechnology Patenting, Biotech Patent Processing, Pharmaceutical Biotech Patents, Genetic Engineering Patents, PTO Analysis, Patent protection of living organisms, Gene technology laws in other countries </a:t>
                      </a:r>
                    </a:p>
                  </a:txBody>
                  <a:tcPr/>
                </a:tc>
                <a:tc>
                  <a:txBody>
                    <a:bodyPr/>
                    <a:lstStyle/>
                    <a:p>
                      <a:endParaRPr lang="en-US" sz="1200" b="1" dirty="0" smtClean="0">
                        <a:latin typeface="Arial" panose="020B0604020202020204" pitchFamily="34" charset="0"/>
                        <a:cs typeface="Arial" panose="020B0604020202020204" pitchFamily="34" charset="0"/>
                      </a:endParaRPr>
                    </a:p>
                    <a:p>
                      <a:r>
                        <a:rPr lang="en-US" sz="1200" b="1" dirty="0" smtClean="0">
                          <a:latin typeface="Arial" panose="020B0604020202020204" pitchFamily="34" charset="0"/>
                          <a:cs typeface="Arial" panose="020B0604020202020204" pitchFamily="34" charset="0"/>
                        </a:rPr>
                        <a:t>ABITHA THOMAS, PhD</a:t>
                      </a:r>
                      <a:endParaRPr lang="en-US" sz="1200" b="1" dirty="0">
                        <a:latin typeface="Arial" panose="020B0604020202020204" pitchFamily="34" charset="0"/>
                        <a:cs typeface="Arial" panose="020B0604020202020204" pitchFamily="34" charset="0"/>
                      </a:endParaRPr>
                    </a:p>
                  </a:txBody>
                  <a:tcPr/>
                </a:tc>
              </a:tr>
              <a:tr h="487680">
                <a:tc>
                  <a:txBody>
                    <a:bodyPr/>
                    <a:lstStyle/>
                    <a:p>
                      <a:r>
                        <a:rPr lang="en-US" sz="1200" dirty="0" smtClean="0">
                          <a:latin typeface="Arial" panose="020B0604020202020204" pitchFamily="34" charset="0"/>
                          <a:cs typeface="Arial" panose="020B0604020202020204" pitchFamily="34" charset="0"/>
                        </a:rPr>
                        <a:t>Unit V</a:t>
                      </a:r>
                      <a:endParaRPr lang="en-US" sz="12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latin typeface="Arial" panose="020B0604020202020204" pitchFamily="34" charset="0"/>
                          <a:cs typeface="Arial" panose="020B0604020202020204" pitchFamily="34" charset="0"/>
                        </a:rPr>
                        <a:t>Pharmaceutical products of DNA technology</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latin typeface="Arial" panose="020B0604020202020204" pitchFamily="34" charset="0"/>
                          <a:cs typeface="Arial" panose="020B0604020202020204" pitchFamily="34" charset="0"/>
                        </a:rPr>
                        <a:t>Human protein replacements, Human therapies, Vaccines </a:t>
                      </a:r>
                    </a:p>
                  </a:txBody>
                  <a:tcPr/>
                </a:tc>
                <a:tc>
                  <a:txBody>
                    <a:bodyPr/>
                    <a:lstStyle/>
                    <a:p>
                      <a:pPr>
                        <a:lnSpc>
                          <a:spcPct val="140000"/>
                        </a:lnSpc>
                      </a:pPr>
                      <a:r>
                        <a:rPr lang="en-US" sz="1200" b="1" dirty="0" smtClean="0">
                          <a:latin typeface="Arial" panose="020B0604020202020204" pitchFamily="34" charset="0"/>
                          <a:cs typeface="Arial" panose="020B0604020202020204" pitchFamily="34" charset="0"/>
                        </a:rPr>
                        <a:t>KB HARIKUMAR, PhD</a:t>
                      </a:r>
                    </a:p>
                    <a:p>
                      <a:pPr>
                        <a:lnSpc>
                          <a:spcPct val="140000"/>
                        </a:lnSpc>
                      </a:pPr>
                      <a:r>
                        <a:rPr lang="en-US" sz="1200" b="1" dirty="0" smtClean="0">
                          <a:latin typeface="Arial" panose="020B0604020202020204" pitchFamily="34" charset="0"/>
                          <a:cs typeface="Arial" panose="020B0604020202020204" pitchFamily="34" charset="0"/>
                        </a:rPr>
                        <a:t>E SREEKUMAR, PhD</a:t>
                      </a:r>
                      <a:endParaRPr lang="en-US" sz="1200" b="1"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1660794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285</TotalTime>
  <Words>1604</Words>
  <Application>Microsoft Macintosh PowerPoint</Application>
  <PresentationFormat>On-screen Show (4:3)</PresentationFormat>
  <Paragraphs>147</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RGCB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Debasreedutta</dc:creator>
  <cp:lastModifiedBy>Prof .Radhakrishna Pillai</cp:lastModifiedBy>
  <cp:revision>40</cp:revision>
  <dcterms:created xsi:type="dcterms:W3CDTF">2020-04-03T06:57:21Z</dcterms:created>
  <dcterms:modified xsi:type="dcterms:W3CDTF">2020-07-20T08:58:17Z</dcterms:modified>
</cp:coreProperties>
</file>